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89" r:id="rId2"/>
    <p:sldId id="548" r:id="rId3"/>
    <p:sldId id="402" r:id="rId4"/>
    <p:sldId id="490" r:id="rId5"/>
    <p:sldId id="491" r:id="rId6"/>
    <p:sldId id="484" r:id="rId7"/>
    <p:sldId id="497" r:id="rId8"/>
    <p:sldId id="493" r:id="rId9"/>
    <p:sldId id="503" r:id="rId10"/>
    <p:sldId id="485" r:id="rId11"/>
    <p:sldId id="486" r:id="rId12"/>
    <p:sldId id="492" r:id="rId13"/>
    <p:sldId id="498" r:id="rId14"/>
    <p:sldId id="494" r:id="rId15"/>
    <p:sldId id="590" r:id="rId16"/>
    <p:sldId id="608" r:id="rId17"/>
    <p:sldId id="584" r:id="rId18"/>
    <p:sldId id="602" r:id="rId19"/>
    <p:sldId id="604" r:id="rId20"/>
    <p:sldId id="605" r:id="rId21"/>
    <p:sldId id="606" r:id="rId22"/>
    <p:sldId id="611" r:id="rId23"/>
    <p:sldId id="610" r:id="rId24"/>
    <p:sldId id="609" r:id="rId25"/>
    <p:sldId id="588" r:id="rId26"/>
    <p:sldId id="551" r:id="rId27"/>
    <p:sldId id="585" r:id="rId28"/>
    <p:sldId id="552" r:id="rId29"/>
    <p:sldId id="589" r:id="rId30"/>
    <p:sldId id="583" r:id="rId31"/>
    <p:sldId id="596" r:id="rId32"/>
    <p:sldId id="597" r:id="rId33"/>
    <p:sldId id="598" r:id="rId34"/>
    <p:sldId id="599" r:id="rId35"/>
    <p:sldId id="345" r:id="rId36"/>
    <p:sldId id="568" r:id="rId37"/>
    <p:sldId id="379"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6" clrIdx="1">
    <p:extLst>
      <p:ext uri="{19B8F6BF-5375-455C-9EA6-DF929625EA0E}">
        <p15:presenceInfo xmlns:p15="http://schemas.microsoft.com/office/powerpoint/2012/main" userId="S-1-5-21-1407069837-2091007605-538272213-28211697" providerId="AD"/>
      </p:ext>
    </p:extLst>
  </p:cmAuthor>
  <p:cmAuthor id="3"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14" autoAdjust="0"/>
    <p:restoredTop sz="53877" autoAdjust="0"/>
  </p:normalViewPr>
  <p:slideViewPr>
    <p:cSldViewPr snapToGrid="0" snapToObjects="1">
      <p:cViewPr varScale="1">
        <p:scale>
          <a:sx n="43" d="100"/>
          <a:sy n="43" d="100"/>
        </p:scale>
        <p:origin x="1723" y="48"/>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99BE5-8CFB-7D4F-A013-C1A457C53E8E}" type="doc">
      <dgm:prSet loTypeId="urn:microsoft.com/office/officeart/2005/8/layout/hProcess9" loCatId="" qsTypeId="urn:microsoft.com/office/officeart/2005/8/quickstyle/simple1" qsCatId="simple" csTypeId="urn:microsoft.com/office/officeart/2005/8/colors/accent1_2" csCatId="accent1" phldr="1"/>
      <dgm:spPr/>
    </dgm:pt>
    <dgm:pt modelId="{EC13D115-8AD0-1449-834D-97F88FF1C0DF}">
      <dgm:prSet phldrT="[Text]"/>
      <dgm:spPr/>
      <dgm:t>
        <a:bodyPr/>
        <a:lstStyle/>
        <a:p>
          <a:r>
            <a:rPr lang="en-US" dirty="0"/>
            <a:t>Launch Configuration</a:t>
          </a:r>
        </a:p>
      </dgm:t>
    </dgm:pt>
    <dgm:pt modelId="{685686F7-59C8-9141-9554-1ED1CFBD5B23}" type="parTrans" cxnId="{6A310C60-EE49-2F4B-AB57-17BACCDA433B}">
      <dgm:prSet/>
      <dgm:spPr/>
      <dgm:t>
        <a:bodyPr/>
        <a:lstStyle/>
        <a:p>
          <a:endParaRPr lang="en-US"/>
        </a:p>
      </dgm:t>
    </dgm:pt>
    <dgm:pt modelId="{AA4B400C-2635-2140-9F39-FF5AA8444BCF}" type="sibTrans" cxnId="{6A310C60-EE49-2F4B-AB57-17BACCDA433B}">
      <dgm:prSet/>
      <dgm:spPr/>
      <dgm:t>
        <a:bodyPr/>
        <a:lstStyle/>
        <a:p>
          <a:endParaRPr lang="en-US"/>
        </a:p>
      </dgm:t>
    </dgm:pt>
    <dgm:pt modelId="{5EAD11EC-FD50-7C45-BBD7-37791213AE5A}">
      <dgm:prSet phldrT="[Text]"/>
      <dgm:spPr/>
      <dgm:t>
        <a:bodyPr/>
        <a:lstStyle/>
        <a:p>
          <a:r>
            <a:rPr lang="en-US" dirty="0"/>
            <a:t>Auto Scaling Policy</a:t>
          </a:r>
        </a:p>
      </dgm:t>
    </dgm:pt>
    <dgm:pt modelId="{73AF12C7-7560-594F-8C6B-B31A11A4A842}" type="parTrans" cxnId="{2F12B2CD-212C-2C41-B7E2-380A705C8CF5}">
      <dgm:prSet/>
      <dgm:spPr/>
      <dgm:t>
        <a:bodyPr/>
        <a:lstStyle/>
        <a:p>
          <a:endParaRPr lang="en-US"/>
        </a:p>
      </dgm:t>
    </dgm:pt>
    <dgm:pt modelId="{EEA8A48B-5998-FA46-A160-342E5E4543DC}" type="sibTrans" cxnId="{2F12B2CD-212C-2C41-B7E2-380A705C8CF5}">
      <dgm:prSet/>
      <dgm:spPr/>
      <dgm:t>
        <a:bodyPr/>
        <a:lstStyle/>
        <a:p>
          <a:endParaRPr lang="en-US"/>
        </a:p>
      </dgm:t>
    </dgm:pt>
    <dgm:pt modelId="{C4A7C8CB-08CB-1140-BA65-F289076EBCE3}">
      <dgm:prSet phldrT="[Text]"/>
      <dgm:spPr/>
      <dgm:t>
        <a:bodyPr/>
        <a:lstStyle/>
        <a:p>
          <a:r>
            <a:rPr lang="en-US" dirty="0"/>
            <a:t>Auto Scaling Group</a:t>
          </a:r>
        </a:p>
      </dgm:t>
    </dgm:pt>
    <dgm:pt modelId="{2E69DDAE-592C-1644-8FF3-5738CC0AF11B}" type="parTrans" cxnId="{9F5F1839-0A52-144B-860C-F65240950A1C}">
      <dgm:prSet/>
      <dgm:spPr/>
      <dgm:t>
        <a:bodyPr/>
        <a:lstStyle/>
        <a:p>
          <a:endParaRPr lang="en-US"/>
        </a:p>
      </dgm:t>
    </dgm:pt>
    <dgm:pt modelId="{66887C4A-D0F3-484B-9028-A4300BB5BE3E}" type="sibTrans" cxnId="{9F5F1839-0A52-144B-860C-F65240950A1C}">
      <dgm:prSet/>
      <dgm:spPr/>
      <dgm:t>
        <a:bodyPr/>
        <a:lstStyle/>
        <a:p>
          <a:endParaRPr lang="en-US"/>
        </a:p>
      </dgm:t>
    </dgm:pt>
    <dgm:pt modelId="{042A4F2F-E956-BE46-B649-40784B1CFD29}" type="pres">
      <dgm:prSet presAssocID="{25C99BE5-8CFB-7D4F-A013-C1A457C53E8E}" presName="CompostProcess" presStyleCnt="0">
        <dgm:presLayoutVars>
          <dgm:dir/>
          <dgm:resizeHandles val="exact"/>
        </dgm:presLayoutVars>
      </dgm:prSet>
      <dgm:spPr/>
    </dgm:pt>
    <dgm:pt modelId="{1638ECB4-8DEC-764D-BF80-A631EDE41139}" type="pres">
      <dgm:prSet presAssocID="{25C99BE5-8CFB-7D4F-A013-C1A457C53E8E}" presName="arrow" presStyleLbl="bgShp" presStyleIdx="0" presStyleCnt="1" custLinFactNeighborY="-1221"/>
      <dgm:spPr/>
    </dgm:pt>
    <dgm:pt modelId="{BEB6D12F-AC02-2C47-998A-C77DC8B881C1}" type="pres">
      <dgm:prSet presAssocID="{25C99BE5-8CFB-7D4F-A013-C1A457C53E8E}" presName="linearProcess" presStyleCnt="0"/>
      <dgm:spPr/>
    </dgm:pt>
    <dgm:pt modelId="{C1016628-7E27-1140-88DF-909565A26164}" type="pres">
      <dgm:prSet presAssocID="{EC13D115-8AD0-1449-834D-97F88FF1C0DF}" presName="textNode" presStyleLbl="node1" presStyleIdx="0" presStyleCnt="3">
        <dgm:presLayoutVars>
          <dgm:bulletEnabled val="1"/>
        </dgm:presLayoutVars>
      </dgm:prSet>
      <dgm:spPr/>
    </dgm:pt>
    <dgm:pt modelId="{0C3005B8-A0CF-4F4F-9D4C-8FA008583FF0}" type="pres">
      <dgm:prSet presAssocID="{AA4B400C-2635-2140-9F39-FF5AA8444BCF}" presName="sibTrans" presStyleCnt="0"/>
      <dgm:spPr/>
    </dgm:pt>
    <dgm:pt modelId="{A107758A-59EF-E048-8AE8-70CAF664C588}" type="pres">
      <dgm:prSet presAssocID="{C4A7C8CB-08CB-1140-BA65-F289076EBCE3}" presName="textNode" presStyleLbl="node1" presStyleIdx="1" presStyleCnt="3">
        <dgm:presLayoutVars>
          <dgm:bulletEnabled val="1"/>
        </dgm:presLayoutVars>
      </dgm:prSet>
      <dgm:spPr/>
    </dgm:pt>
    <dgm:pt modelId="{18CAC9ED-16B8-EC42-BA30-AF435B37A23D}" type="pres">
      <dgm:prSet presAssocID="{66887C4A-D0F3-484B-9028-A4300BB5BE3E}" presName="sibTrans" presStyleCnt="0"/>
      <dgm:spPr/>
    </dgm:pt>
    <dgm:pt modelId="{902935B3-EB6E-1141-A6C0-CA5229485B55}" type="pres">
      <dgm:prSet presAssocID="{5EAD11EC-FD50-7C45-BBD7-37791213AE5A}" presName="textNode" presStyleLbl="node1" presStyleIdx="2" presStyleCnt="3">
        <dgm:presLayoutVars>
          <dgm:bulletEnabled val="1"/>
        </dgm:presLayoutVars>
      </dgm:prSet>
      <dgm:spPr/>
    </dgm:pt>
  </dgm:ptLst>
  <dgm:cxnLst>
    <dgm:cxn modelId="{481CFD11-F381-6048-8B18-39E56790D08E}" type="presOf" srcId="{25C99BE5-8CFB-7D4F-A013-C1A457C53E8E}" destId="{042A4F2F-E956-BE46-B649-40784B1CFD29}" srcOrd="0" destOrd="0" presId="urn:microsoft.com/office/officeart/2005/8/layout/hProcess9"/>
    <dgm:cxn modelId="{9B5C4526-F8CA-9E4E-B8B0-C66F427A34A3}" type="presOf" srcId="{5EAD11EC-FD50-7C45-BBD7-37791213AE5A}" destId="{902935B3-EB6E-1141-A6C0-CA5229485B55}" srcOrd="0" destOrd="0" presId="urn:microsoft.com/office/officeart/2005/8/layout/hProcess9"/>
    <dgm:cxn modelId="{9F5F1839-0A52-144B-860C-F65240950A1C}" srcId="{25C99BE5-8CFB-7D4F-A013-C1A457C53E8E}" destId="{C4A7C8CB-08CB-1140-BA65-F289076EBCE3}" srcOrd="1" destOrd="0" parTransId="{2E69DDAE-592C-1644-8FF3-5738CC0AF11B}" sibTransId="{66887C4A-D0F3-484B-9028-A4300BB5BE3E}"/>
    <dgm:cxn modelId="{A229ED5D-F657-6F4D-83CA-156FC1F9C740}" type="presOf" srcId="{EC13D115-8AD0-1449-834D-97F88FF1C0DF}" destId="{C1016628-7E27-1140-88DF-909565A26164}" srcOrd="0" destOrd="0" presId="urn:microsoft.com/office/officeart/2005/8/layout/hProcess9"/>
    <dgm:cxn modelId="{6A310C60-EE49-2F4B-AB57-17BACCDA433B}" srcId="{25C99BE5-8CFB-7D4F-A013-C1A457C53E8E}" destId="{EC13D115-8AD0-1449-834D-97F88FF1C0DF}" srcOrd="0" destOrd="0" parTransId="{685686F7-59C8-9141-9554-1ED1CFBD5B23}" sibTransId="{AA4B400C-2635-2140-9F39-FF5AA8444BCF}"/>
    <dgm:cxn modelId="{53DFE26A-D028-8C47-8648-54AD96338C13}" type="presOf" srcId="{C4A7C8CB-08CB-1140-BA65-F289076EBCE3}" destId="{A107758A-59EF-E048-8AE8-70CAF664C588}" srcOrd="0" destOrd="0" presId="urn:microsoft.com/office/officeart/2005/8/layout/hProcess9"/>
    <dgm:cxn modelId="{2F12B2CD-212C-2C41-B7E2-380A705C8CF5}" srcId="{25C99BE5-8CFB-7D4F-A013-C1A457C53E8E}" destId="{5EAD11EC-FD50-7C45-BBD7-37791213AE5A}" srcOrd="2" destOrd="0" parTransId="{73AF12C7-7560-594F-8C6B-B31A11A4A842}" sibTransId="{EEA8A48B-5998-FA46-A160-342E5E4543DC}"/>
    <dgm:cxn modelId="{03EA5F56-B8A0-0241-A64A-D620550C6607}" type="presParOf" srcId="{042A4F2F-E956-BE46-B649-40784B1CFD29}" destId="{1638ECB4-8DEC-764D-BF80-A631EDE41139}" srcOrd="0" destOrd="0" presId="urn:microsoft.com/office/officeart/2005/8/layout/hProcess9"/>
    <dgm:cxn modelId="{D99D944D-3E65-6D4B-9CAE-7C89ADD7BA0F}" type="presParOf" srcId="{042A4F2F-E956-BE46-B649-40784B1CFD29}" destId="{BEB6D12F-AC02-2C47-998A-C77DC8B881C1}" srcOrd="1" destOrd="0" presId="urn:microsoft.com/office/officeart/2005/8/layout/hProcess9"/>
    <dgm:cxn modelId="{DDDEF598-91CA-0E4D-BD24-A44375DAF67D}" type="presParOf" srcId="{BEB6D12F-AC02-2C47-998A-C77DC8B881C1}" destId="{C1016628-7E27-1140-88DF-909565A26164}" srcOrd="0" destOrd="0" presId="urn:microsoft.com/office/officeart/2005/8/layout/hProcess9"/>
    <dgm:cxn modelId="{737C2103-B9CA-1D47-9195-5D31BE40DC92}" type="presParOf" srcId="{BEB6D12F-AC02-2C47-998A-C77DC8B881C1}" destId="{0C3005B8-A0CF-4F4F-9D4C-8FA008583FF0}" srcOrd="1" destOrd="0" presId="urn:microsoft.com/office/officeart/2005/8/layout/hProcess9"/>
    <dgm:cxn modelId="{EEC5902E-7375-754D-BFB7-A190B7F94DA9}" type="presParOf" srcId="{BEB6D12F-AC02-2C47-998A-C77DC8B881C1}" destId="{A107758A-59EF-E048-8AE8-70CAF664C588}" srcOrd="2" destOrd="0" presId="urn:microsoft.com/office/officeart/2005/8/layout/hProcess9"/>
    <dgm:cxn modelId="{5B56AFE9-EC56-604C-A05C-FC43A888D6A7}" type="presParOf" srcId="{BEB6D12F-AC02-2C47-998A-C77DC8B881C1}" destId="{18CAC9ED-16B8-EC42-BA30-AF435B37A23D}" srcOrd="3" destOrd="0" presId="urn:microsoft.com/office/officeart/2005/8/layout/hProcess9"/>
    <dgm:cxn modelId="{491EFC78-B859-EF47-B0BE-732EB1E90A79}" type="presParOf" srcId="{BEB6D12F-AC02-2C47-998A-C77DC8B881C1}" destId="{902935B3-EB6E-1141-A6C0-CA5229485B5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8ECB4-8DEC-764D-BF80-A631EDE41139}">
      <dsp:nvSpPr>
        <dsp:cNvPr id="0" name=""/>
        <dsp:cNvSpPr/>
      </dsp:nvSpPr>
      <dsp:spPr>
        <a:xfrm>
          <a:off x="721994" y="0"/>
          <a:ext cx="8182610" cy="20806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016628-7E27-1140-88DF-909565A26164}">
      <dsp:nvSpPr>
        <dsp:cNvPr id="0" name=""/>
        <dsp:cNvSpPr/>
      </dsp:nvSpPr>
      <dsp:spPr>
        <a:xfrm>
          <a:off x="5537"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Launch Configuration</a:t>
          </a:r>
        </a:p>
      </dsp:txBody>
      <dsp:txXfrm>
        <a:off x="46165" y="664832"/>
        <a:ext cx="3008286" cy="751017"/>
      </dsp:txXfrm>
    </dsp:sp>
    <dsp:sp modelId="{A107758A-59EF-E048-8AE8-70CAF664C588}">
      <dsp:nvSpPr>
        <dsp:cNvPr id="0" name=""/>
        <dsp:cNvSpPr/>
      </dsp:nvSpPr>
      <dsp:spPr>
        <a:xfrm>
          <a:off x="3268528"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Group</a:t>
          </a:r>
        </a:p>
      </dsp:txBody>
      <dsp:txXfrm>
        <a:off x="3309156" y="664832"/>
        <a:ext cx="3008286" cy="751017"/>
      </dsp:txXfrm>
    </dsp:sp>
    <dsp:sp modelId="{902935B3-EB6E-1141-A6C0-CA5229485B55}">
      <dsp:nvSpPr>
        <dsp:cNvPr id="0" name=""/>
        <dsp:cNvSpPr/>
      </dsp:nvSpPr>
      <dsp:spPr>
        <a:xfrm>
          <a:off x="6531519"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Policy</a:t>
          </a:r>
        </a:p>
      </dsp:txBody>
      <dsp:txXfrm>
        <a:off x="6572147" y="664832"/>
        <a:ext cx="3008286" cy="7510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9/4/2021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‹N°›</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‹N°›</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elasticloadbalanc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details/#compa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Bienvenue dans le module 2, section 5 - Services de base AWS ; y compris Elastic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Balancing, 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et 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Dans ce module, nous apprendrons comment chacun de ces services fonctionne à la fois indépendamment et ensemble pour vous aider à déployer des charges de travail hautement disponibles et optimisées sur AWS.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Il existe un certain nombre de scénarios dans lesquels vous pouvez utiliser L’application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L'un est la possibilité d'utiliser des conteneurs pour héberger vos </a:t>
            </a:r>
            <a:r>
              <a:rPr lang="fr-FR" sz="1100" kern="1200" dirty="0" err="1">
                <a:solidFill>
                  <a:schemeClr val="tx1"/>
                </a:solidFill>
                <a:effectLst/>
                <a:latin typeface="+mn-lt"/>
                <a:ea typeface="+mn-ea"/>
                <a:cs typeface="+mn-cs"/>
              </a:rPr>
              <a:t>microservices</a:t>
            </a:r>
            <a:r>
              <a:rPr lang="fr-FR" sz="1100" kern="1200" dirty="0">
                <a:solidFill>
                  <a:schemeClr val="tx1"/>
                </a:solidFill>
                <a:effectLst/>
                <a:latin typeface="+mn-lt"/>
                <a:ea typeface="+mn-ea"/>
                <a:cs typeface="+mn-cs"/>
              </a:rPr>
              <a:t> et acheminer vers ces applications à partir d'un seul équilibreur de charge.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L'équilibreur de charge d'application vous permet d'acheminer différentes requêtes vers la même instance, mais de différer le chemin en fonction du port. Si vous avez différents conteneurs à l'écoute sur différents ports, vous pouvez configurer des règles de routage pour distribuer le trafic uniquement à l'application principale souhaitée.</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232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Dans le cas d'utilisation affiché, nous pouvons voir comment l'Application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achemine et organise les cibles backend. Lors de la configuration des écouteurs pour l'équilibreur de charge, vous créez des règles afin de diriger la manière dont les requêtes reçues par l'équilibreur de charge seront acheminées vers les cibles backend.</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Pour enregistrer ces cibles dans l'équilibreur de charge et configurer la vérification de l'état que l'équilibreur de charge utilisera pour les cibles, vous créez des groupes cibles. Comme nous le voyons ici, les cibles peuvent également être membres de plusieurs groupes cibles.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33650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u="none" strike="noStrike" kern="1200" baseline="0" dirty="0">
                <a:solidFill>
                  <a:schemeClr val="tx1"/>
                </a:solidFill>
                <a:latin typeface="+mn-lt"/>
                <a:ea typeface="+mn-ea"/>
                <a:cs typeface="+mn-cs"/>
              </a:rPr>
              <a:t>Les équilibreurs de charge réseau sont optimisés pour gérer les modèles de trafic soudains et volatils tout en utilisant une seule adresse IP statique par zone de disponibilité.</a:t>
            </a:r>
          </a:p>
          <a:p>
            <a:endParaRPr lang="fr-FR" sz="1100" b="0" i="0" u="none" strike="noStrike" kern="1200" baseline="0" dirty="0">
              <a:solidFill>
                <a:schemeClr val="tx1"/>
              </a:solidFill>
              <a:latin typeface="+mn-lt"/>
              <a:ea typeface="+mn-ea"/>
              <a:cs typeface="+mn-cs"/>
            </a:endParaRPr>
          </a:p>
          <a:p>
            <a:r>
              <a:rPr lang="fr-FR" sz="1100" b="0" i="0" u="none" strike="noStrike" kern="1200" baseline="0" dirty="0">
                <a:solidFill>
                  <a:schemeClr val="tx1"/>
                </a:solidFill>
                <a:latin typeface="+mn-lt"/>
                <a:ea typeface="+mn-ea"/>
                <a:cs typeface="+mn-cs"/>
              </a:rPr>
              <a:t>Comme il traite des millions de requêtes par seconde tout en maintenant des latences ultra-faibles, il est idéal pour les applications qui nécessitent des performances extrêmes.</a:t>
            </a:r>
            <a:endParaRPr lang="en-US" sz="11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329524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ELB fournit de nombreuses métriques par défaut. Ces métriques vous permettent de voir les réponses HTTP (</a:t>
            </a:r>
            <a:r>
              <a:rPr lang="fr-FR" sz="1100" kern="1200" dirty="0" err="1">
                <a:solidFill>
                  <a:schemeClr val="tx1"/>
                </a:solidFill>
                <a:effectLst/>
                <a:latin typeface="+mn-lt"/>
                <a:ea typeface="+mn-ea"/>
                <a:cs typeface="+mn-cs"/>
              </a:rPr>
              <a:t>Hypertext</a:t>
            </a:r>
            <a:r>
              <a:rPr lang="fr-FR" sz="1100" kern="1200" dirty="0">
                <a:solidFill>
                  <a:schemeClr val="tx1"/>
                </a:solidFill>
                <a:effectLst/>
                <a:latin typeface="+mn-lt"/>
                <a:ea typeface="+mn-ea"/>
                <a:cs typeface="+mn-cs"/>
              </a:rPr>
              <a:t> Transfer Protocol), le nombre d'hôtes sains et non sains derrière l'équilibreur de charge, et vous pouvez filtrer ces métriques en fonction de la zone de disponibilité des instances backend ou en fonction de l'équilibreur de charge que vous êtes. à l'aide de.</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Pour les vérifications de l'état, l'équilibreur de charge vous permet de voir le nombre d'hôtes Amazon EC2 sains et non sains derrière l'équilibreur de charge. Ceci est accompli avec une simple tentative de demande de connexion à l'instance Amazon EC2. Pour découvrir la disponibilité de vos instances Amazon EC2, un équilibreur de charge envoie périodiquement des pings, tente des connexions ou envoie des demandes pour tester les instances Amazon EC2. Ces tests sont appelés vérifications de l'état.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683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En résumé, les équilibreurs de charge sont utilisés pour répartir la charge de trafic. Les équilibreurs de charge sont utilisés pour augmenter la capacité (utilisateurs simultanés) et la fiabilité des applications.</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Il existe trois produits Elastic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Balancing : Application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Network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et </a:t>
            </a:r>
            <a:r>
              <a:rPr lang="fr-FR" sz="1100" kern="1200" dirty="0" err="1">
                <a:solidFill>
                  <a:schemeClr val="tx1"/>
                </a:solidFill>
                <a:effectLst/>
                <a:latin typeface="+mn-lt"/>
                <a:ea typeface="+mn-ea"/>
                <a:cs typeface="+mn-cs"/>
              </a:rPr>
              <a:t>Classic</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L'équilibreur de charge d'application </a:t>
            </a:r>
            <a:r>
              <a:rPr lang="fr-FR" sz="1100" kern="1200" dirty="0">
                <a:solidFill>
                  <a:schemeClr val="tx1"/>
                </a:solidFill>
                <a:effectLst/>
                <a:latin typeface="+mn-lt"/>
                <a:ea typeface="+mn-ea"/>
                <a:cs typeface="+mn-cs"/>
              </a:rPr>
              <a:t>est le mieux adapté pour l'équilibrage de charge du trafic HTTP et HTTPS et fournit un routage de requête avancé ciblé sur la fourniture d'architectures d'applications modernes, y compris les </a:t>
            </a:r>
            <a:r>
              <a:rPr lang="fr-FR" sz="1100" kern="1200" dirty="0" err="1">
                <a:solidFill>
                  <a:schemeClr val="tx1"/>
                </a:solidFill>
                <a:effectLst/>
                <a:latin typeface="+mn-lt"/>
                <a:ea typeface="+mn-ea"/>
                <a:cs typeface="+mn-cs"/>
              </a:rPr>
              <a:t>microservices</a:t>
            </a:r>
            <a:r>
              <a:rPr lang="fr-FR" sz="1100" kern="1200" dirty="0">
                <a:solidFill>
                  <a:schemeClr val="tx1"/>
                </a:solidFill>
                <a:effectLst/>
                <a:latin typeface="+mn-lt"/>
                <a:ea typeface="+mn-ea"/>
                <a:cs typeface="+mn-cs"/>
              </a:rPr>
              <a:t> et les conteneurs.</a:t>
            </a:r>
          </a:p>
          <a:p>
            <a:endParaRPr lang="fr-FR" sz="1100" kern="1200" dirty="0">
              <a:solidFill>
                <a:schemeClr val="tx1"/>
              </a:solidFill>
              <a:effectLst/>
              <a:latin typeface="+mn-lt"/>
              <a:ea typeface="+mn-ea"/>
              <a:cs typeface="+mn-cs"/>
            </a:endParaRPr>
          </a:p>
          <a:p>
            <a:r>
              <a:rPr lang="fr-FR" sz="1100" b="1" kern="1200" dirty="0">
                <a:solidFill>
                  <a:schemeClr val="tx1"/>
                </a:solidFill>
                <a:effectLst/>
                <a:latin typeface="+mn-lt"/>
                <a:ea typeface="+mn-ea"/>
                <a:cs typeface="+mn-cs"/>
              </a:rPr>
              <a:t>Network </a:t>
            </a:r>
            <a:r>
              <a:rPr lang="fr-FR" sz="1100" b="1" kern="1200" dirty="0" err="1">
                <a:solidFill>
                  <a:schemeClr val="tx1"/>
                </a:solidFill>
                <a:effectLst/>
                <a:latin typeface="+mn-lt"/>
                <a:ea typeface="+mn-ea"/>
                <a:cs typeface="+mn-cs"/>
              </a:rPr>
              <a:t>Load</a:t>
            </a:r>
            <a:r>
              <a:rPr lang="fr-FR" sz="1100" b="1" kern="1200" dirty="0">
                <a:solidFill>
                  <a:schemeClr val="tx1"/>
                </a:solidFill>
                <a:effectLst/>
                <a:latin typeface="+mn-lt"/>
                <a:ea typeface="+mn-ea"/>
                <a:cs typeface="+mn-cs"/>
              </a:rPr>
              <a:t> Balancer</a:t>
            </a:r>
            <a:r>
              <a:rPr lang="fr-FR" sz="1100" kern="1200" dirty="0">
                <a:solidFill>
                  <a:schemeClr val="tx1"/>
                </a:solidFill>
                <a:effectLst/>
                <a:latin typeface="+mn-lt"/>
                <a:ea typeface="+mn-ea"/>
                <a:cs typeface="+mn-cs"/>
              </a:rPr>
              <a:t> est le mieux adapté pour l'équilibrage de charge du trafic TCP où des performances extrêmes sont requises.</a:t>
            </a:r>
          </a:p>
          <a:p>
            <a:endParaRPr lang="fr-FR" sz="1100" kern="1200" dirty="0">
              <a:solidFill>
                <a:schemeClr val="tx1"/>
              </a:solidFill>
              <a:effectLst/>
              <a:latin typeface="+mn-lt"/>
              <a:ea typeface="+mn-ea"/>
              <a:cs typeface="+mn-cs"/>
            </a:endParaRPr>
          </a:p>
          <a:p>
            <a:r>
              <a:rPr lang="fr-FR" sz="1100" b="1" kern="1200" dirty="0" err="1">
                <a:solidFill>
                  <a:schemeClr val="tx1"/>
                </a:solidFill>
                <a:effectLst/>
                <a:latin typeface="+mn-lt"/>
                <a:ea typeface="+mn-ea"/>
                <a:cs typeface="+mn-cs"/>
              </a:rPr>
              <a:t>Classic</a:t>
            </a:r>
            <a:r>
              <a:rPr lang="fr-FR" sz="1100" b="1" kern="1200" dirty="0">
                <a:solidFill>
                  <a:schemeClr val="tx1"/>
                </a:solidFill>
                <a:effectLst/>
                <a:latin typeface="+mn-lt"/>
                <a:ea typeface="+mn-ea"/>
                <a:cs typeface="+mn-cs"/>
              </a:rPr>
              <a:t> </a:t>
            </a:r>
            <a:r>
              <a:rPr lang="fr-FR" sz="1100" b="1" kern="1200" dirty="0" err="1">
                <a:solidFill>
                  <a:schemeClr val="tx1"/>
                </a:solidFill>
                <a:effectLst/>
                <a:latin typeface="+mn-lt"/>
                <a:ea typeface="+mn-ea"/>
                <a:cs typeface="+mn-cs"/>
              </a:rPr>
              <a:t>Load</a:t>
            </a:r>
            <a:r>
              <a:rPr lang="fr-FR" sz="1100" b="1" kern="1200" dirty="0">
                <a:solidFill>
                  <a:schemeClr val="tx1"/>
                </a:solidFill>
                <a:effectLst/>
                <a:latin typeface="+mn-lt"/>
                <a:ea typeface="+mn-ea"/>
                <a:cs typeface="+mn-cs"/>
              </a:rPr>
              <a:t> Balancer </a:t>
            </a:r>
            <a:r>
              <a:rPr lang="fr-FR" sz="1100" kern="1200" dirty="0">
                <a:solidFill>
                  <a:schemeClr val="tx1"/>
                </a:solidFill>
                <a:effectLst/>
                <a:latin typeface="+mn-lt"/>
                <a:ea typeface="+mn-ea"/>
                <a:cs typeface="+mn-cs"/>
              </a:rPr>
              <a:t>fournit un équilibrage de charge de base sur plusieurs instances Amazon EC2 et fonctionne à la fois au niveau de la demande et au niveau de la connexion.</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Vous pouvez utiliser les outils de suivi proposés par ELB pour évaluer la santé de votre implémentation</a:t>
            </a:r>
            <a:r>
              <a:rPr lang="en-US" sz="1100" b="0" i="0" kern="1200" dirty="0">
                <a:solidFill>
                  <a:schemeClr val="tx1"/>
                </a:solidFill>
                <a:effectLst/>
                <a:latin typeface="+mn-lt"/>
                <a:ea typeface="+mn-ea"/>
                <a:cs typeface="+mn-cs"/>
              </a:rPr>
              <a:t>. </a:t>
            </a:r>
          </a:p>
          <a:p>
            <a:endParaRPr lang="en-US" sz="1100" dirty="0"/>
          </a:p>
          <a:p>
            <a:r>
              <a:rPr lang="en-US" sz="1100" b="0" i="0" kern="1200" dirty="0">
                <a:solidFill>
                  <a:schemeClr val="tx1"/>
                </a:solidFill>
                <a:effectLst/>
                <a:latin typeface="+mn-lt"/>
                <a:ea typeface="+mn-ea"/>
                <a:cs typeface="+mn-cs"/>
              </a:rPr>
              <a:t>To  learn more about ELB select the link. </a:t>
            </a:r>
            <a:r>
              <a:rPr lang="en-US" sz="1100" b="0" i="0" kern="1200" dirty="0">
                <a:solidFill>
                  <a:schemeClr val="tx1"/>
                </a:solidFill>
                <a:effectLst/>
                <a:latin typeface="+mn-lt"/>
                <a:ea typeface="+mn-ea"/>
                <a:cs typeface="+mn-cs"/>
                <a:hlinkClick r:id="rId3"/>
              </a:rPr>
              <a:t>https://aws.amazon.com/elasticloadbalancing/</a:t>
            </a:r>
            <a:r>
              <a:rPr lang="en-US" sz="11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239821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Présentation de la partie 2 : Amazon </a:t>
            </a:r>
            <a:r>
              <a:rPr lang="fr-FR" sz="1100" dirty="0" err="1"/>
              <a:t>CloudWatch</a:t>
            </a:r>
            <a:r>
              <a:rPr lang="fr-FR" sz="1100" dirty="0"/>
              <a:t>.</a:t>
            </a:r>
          </a:p>
          <a:p>
            <a:endParaRPr lang="fr-FR" sz="1100" dirty="0"/>
          </a:p>
          <a:p>
            <a:r>
              <a:rPr lang="fr-FR" sz="1100" dirty="0"/>
              <a:t>Avant d'entrer dans les détails de la mise à l'échelle, examinons un outil qui vous aide à exploiter efficacement les ressources en fournissant un aperçu de vos ressources.</a:t>
            </a:r>
            <a:endParaRPr lang="en-US" sz="1100" dirty="0"/>
          </a:p>
        </p:txBody>
      </p:sp>
    </p:spTree>
    <p:extLst>
      <p:ext uri="{BB962C8B-B14F-4D97-AF65-F5344CB8AC3E}">
        <p14:creationId xmlns:p14="http://schemas.microsoft.com/office/powerpoint/2010/main" val="3795121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Comment captez-vous ces informations ? Sans aucune instrumentation, vous volez vraiment à l'aveugle. Pour exploiter efficacement les ressources, vous avez besoin d'un aperçu de vos ressources.</a:t>
            </a:r>
          </a:p>
          <a:p>
            <a:endParaRPr lang="fr-FR" sz="1100" dirty="0"/>
          </a:p>
          <a:p>
            <a:r>
              <a:rPr lang="fr-FR" sz="1100" dirty="0"/>
              <a:t>Vous devez comprendre :</a:t>
            </a:r>
          </a:p>
          <a:p>
            <a:r>
              <a:rPr lang="fr-FR" sz="1100" dirty="0"/>
              <a:t>Comment savoir quand je dois lancer d'autres instances Amazon EC2 ?</a:t>
            </a:r>
          </a:p>
          <a:p>
            <a:r>
              <a:rPr lang="fr-FR" sz="1100" dirty="0"/>
              <a:t>Les performances ou la disponibilité de mon application sont-elles affectées par un manque de capacité suffisante ?</a:t>
            </a:r>
          </a:p>
          <a:p>
            <a:r>
              <a:rPr lang="fr-FR" sz="1100" dirty="0"/>
              <a:t>Quelle part de mon infrastructure est réellement utilisée ?</a:t>
            </a:r>
            <a:endParaRPr lang="en-US" sz="1100" dirty="0"/>
          </a:p>
          <a:p>
            <a:endParaRPr lang="en-US" sz="1100" b="0" i="0" kern="1200" dirty="0">
              <a:solidFill>
                <a:schemeClr val="tx1"/>
              </a:solidFill>
              <a:effectLst/>
            </a:endParaRPr>
          </a:p>
        </p:txBody>
      </p:sp>
    </p:spTree>
    <p:extLst>
      <p:ext uri="{BB962C8B-B14F-4D97-AF65-F5344CB8AC3E}">
        <p14:creationId xmlns:p14="http://schemas.microsoft.com/office/powerpoint/2010/main" val="53320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Vous pouvez capturer ces informations avec 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Lorsque vous exécutez vos applications sur des instances Amazon EC2, il est essentiel de surveiller les performances de votre charge de travail à l'aide d'Amazon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Lorsque vous surveillez les performances de la charge de travail, vous devez vous poser deux questions essentielles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Comment puis-je m'assurer que ma charge de travail dispose de suffisamment de ressources Amazon EC2 pour répondre aux exigences de performances fluctuantes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Comment puis-je automatiser le provisionnement des ressources Amazon EC2 pour qu'il se produise à la demande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aide à surveiller les performances, mais n'ajoutera ni ne supprimera en soi d'instances Amazon EC2. C'est là qu'Auto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entre en scène.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Avec Amazon EC2 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vous pouvez maintenir la santé et la disponibilité de votre flotte, ainsi que mettre à l'échelle dynamiquement vos instances Amazon EC2 pour répondre aux demandes pendant les pics et les accalmies.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22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2450" y="4400550"/>
            <a:ext cx="57531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La fonction principale d'Amazon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est de vous permettre de suivre et de surveiller les performances et la santé de vos ressources et applications. Vous pouvez également utiliser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pour collecter et surveiller les fichiers journaux des instances Amazon EC2, AWS </a:t>
            </a:r>
            <a:r>
              <a:rPr lang="fr-FR" sz="1100" kern="1200" dirty="0" err="1">
                <a:solidFill>
                  <a:schemeClr val="tx1"/>
                </a:solidFill>
                <a:effectLst/>
                <a:latin typeface="+mn-lt"/>
                <a:ea typeface="+mn-ea"/>
                <a:cs typeface="+mn-cs"/>
              </a:rPr>
              <a:t>CloudTrail</a:t>
            </a:r>
            <a:r>
              <a:rPr lang="fr-FR" sz="1100" kern="1200" dirty="0">
                <a:solidFill>
                  <a:schemeClr val="tx1"/>
                </a:solidFill>
                <a:effectLst/>
                <a:latin typeface="+mn-lt"/>
                <a:ea typeface="+mn-ea"/>
                <a:cs typeface="+mn-cs"/>
              </a:rPr>
              <a:t>, Amazon Route 53 et d'autres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est un système de collecte de statistiques distribué. Il collecte et suit vos métriques à partir de vos applications. Vous avez également la possibilité de créer et d'utiliser vos propres mesures personnalisées et d'être averti lorsqu'une alarme se déclenche.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propose deux options de surveillance différentes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Surveillance de base pour les instances Amazon EC2 : sept métriques présélectionnées à une fréquence de cinq minutes et trois métriques de contrôle d'état à une fréquence d'une minute, sans frais supplémentaires.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Surveillance détaillée pour les instances Amazon EC2 : toutes les métriques disponibles pour la surveillance de base à une fréquence d'une minute, moyennant des frais supplémentaires. Les instances avec la surveillance détaillée activée permettent l'agrégation de données par ID d'AMI Amazon EC2 et type d'instance.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conserve les métriques gratuitement pendant 15 mois.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Metrics</a:t>
            </a:r>
            <a:r>
              <a:rPr lang="fr-FR" sz="1100" kern="1200" dirty="0">
                <a:solidFill>
                  <a:schemeClr val="tx1"/>
                </a:solidFill>
                <a:effectLst/>
                <a:latin typeface="+mn-lt"/>
                <a:ea typeface="+mn-ea"/>
                <a:cs typeface="+mn-cs"/>
              </a:rPr>
              <a:t> prend en charge les trois calendriers de conservation suivants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Les points de données de 1 minute sont disponibles pendant 15 jours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Les points de données de 5 minutes sont disponibles pendant 63 jours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Les points de données d'une heure sont disponibles pendant 455 jours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Learn more about CloudWatch by selecting the link.</a:t>
            </a:r>
          </a:p>
          <a:p>
            <a:r>
              <a:rPr lang="en-US" sz="1100" dirty="0">
                <a:hlinkClick r:id="rId3"/>
              </a:rPr>
              <a:t>https://aws.amazon.com/cloudwatch/</a:t>
            </a:r>
            <a:r>
              <a:rPr lang="en-US" sz="1100" dirty="0"/>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151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38800" cy="3600450"/>
          </a:xfrm>
        </p:spPr>
        <p:txBody>
          <a:bodyPr/>
          <a:lstStyle/>
          <a:p>
            <a:r>
              <a:rPr lang="fr-FR" sz="1100" dirty="0" err="1"/>
              <a:t>CloudWatch</a:t>
            </a:r>
            <a:r>
              <a:rPr lang="fr-FR" sz="1100" dirty="0"/>
              <a:t> se compose de trois composants principaux : les métriques, les alarmes et les événements.</a:t>
            </a:r>
          </a:p>
          <a:p>
            <a:endParaRPr lang="fr-FR" sz="1100" dirty="0"/>
          </a:p>
          <a:p>
            <a:r>
              <a:rPr lang="fr-FR" sz="1100" dirty="0"/>
              <a:t>Une métrique </a:t>
            </a:r>
            <a:r>
              <a:rPr lang="fr-FR" sz="1100" dirty="0" err="1"/>
              <a:t>CloudWatch</a:t>
            </a:r>
            <a:r>
              <a:rPr lang="fr-FR" sz="1100" dirty="0"/>
              <a:t> est un point de données spécifique de l'une des ressources ou applications que vous surveillez. De nombreuses ressources AWS soumettent automatiquement des métriques à </a:t>
            </a:r>
            <a:r>
              <a:rPr lang="fr-FR" sz="1100" dirty="0" err="1"/>
              <a:t>CloudWatch</a:t>
            </a:r>
            <a:r>
              <a:rPr lang="fr-FR" sz="1100" dirty="0"/>
              <a:t> dans le cadre du service. Vous pouvez également capturer vos propres métriques.</a:t>
            </a:r>
          </a:p>
          <a:p>
            <a:endParaRPr lang="fr-FR" sz="1100" dirty="0"/>
          </a:p>
          <a:p>
            <a:r>
              <a:rPr lang="fr-FR" sz="1100" dirty="0"/>
              <a:t>Une alarme </a:t>
            </a:r>
            <a:r>
              <a:rPr lang="fr-FR" sz="1100" dirty="0" err="1"/>
              <a:t>CloudWatch</a:t>
            </a:r>
            <a:r>
              <a:rPr lang="fr-FR" sz="1100" dirty="0"/>
              <a:t> envoie un message de notification lorsqu'une métrique suivie atteint une valeur spécifiée pendant une période spécifiée. La notification peut être envoyée à une rubrique Amazon SMS qui la transfère ensuite vers un appareil mobile ou envoie un e-mail ou notifie une stratégie de mise à l'échelle automatique pour qu'elle prenne des mesures.</a:t>
            </a:r>
          </a:p>
          <a:p>
            <a:endParaRPr lang="fr-FR" sz="1100" dirty="0"/>
          </a:p>
          <a:p>
            <a:r>
              <a:rPr lang="fr-FR" sz="1100" dirty="0"/>
              <a:t>Un événement </a:t>
            </a:r>
            <a:r>
              <a:rPr lang="fr-FR" sz="1100" dirty="0" err="1"/>
              <a:t>CloudWatch</a:t>
            </a:r>
            <a:r>
              <a:rPr lang="fr-FR" sz="1100" dirty="0"/>
              <a:t> peut surveiller les ressources AWS et fournir un flux d'événements en temps quasi réel décrivant les modifications apportées aux ressources. Ce flux de modifications de ressources peut être envoyé à d'autres ressources AWS.</a:t>
            </a:r>
            <a:endParaRPr lang="en-US" sz="1100" dirty="0"/>
          </a:p>
        </p:txBody>
      </p:sp>
    </p:spTree>
    <p:extLst>
      <p:ext uri="{BB962C8B-B14F-4D97-AF65-F5344CB8AC3E}">
        <p14:creationId xmlns:p14="http://schemas.microsoft.com/office/powerpoint/2010/main" val="384200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i="0" kern="1200" dirty="0">
                <a:solidFill>
                  <a:schemeClr val="tx1"/>
                </a:solidFill>
                <a:effectLst/>
                <a:latin typeface="+mn-lt"/>
                <a:ea typeface="+mn-ea"/>
                <a:cs typeface="+mn-cs"/>
              </a:rPr>
              <a:t>Dans ce module, nous passerons en revue Elastic </a:t>
            </a:r>
            <a:r>
              <a:rPr lang="fr-FR" sz="1100" b="0" i="0" kern="1200" dirty="0" err="1">
                <a:solidFill>
                  <a:schemeClr val="tx1"/>
                </a:solidFill>
                <a:effectLst/>
                <a:latin typeface="+mn-lt"/>
                <a:ea typeface="+mn-ea"/>
                <a:cs typeface="+mn-cs"/>
              </a:rPr>
              <a:t>Load</a:t>
            </a:r>
            <a:r>
              <a:rPr lang="fr-FR" sz="1100" b="0" i="0" kern="1200" dirty="0">
                <a:solidFill>
                  <a:schemeClr val="tx1"/>
                </a:solidFill>
                <a:effectLst/>
                <a:latin typeface="+mn-lt"/>
                <a:ea typeface="+mn-ea"/>
                <a:cs typeface="+mn-cs"/>
              </a:rPr>
              <a:t> Balancing (ELB), Amazon </a:t>
            </a:r>
            <a:r>
              <a:rPr lang="fr-FR" sz="1100" b="0" i="0" kern="1200" dirty="0" err="1">
                <a:solidFill>
                  <a:schemeClr val="tx1"/>
                </a:solidFill>
                <a:effectLst/>
                <a:latin typeface="+mn-lt"/>
                <a:ea typeface="+mn-ea"/>
                <a:cs typeface="+mn-cs"/>
              </a:rPr>
              <a:t>CloudWatch</a:t>
            </a:r>
            <a:r>
              <a:rPr lang="fr-FR" sz="1100" b="0" i="0" kern="1200" dirty="0">
                <a:solidFill>
                  <a:schemeClr val="tx1"/>
                </a:solidFill>
                <a:effectLst/>
                <a:latin typeface="+mn-lt"/>
                <a:ea typeface="+mn-ea"/>
                <a:cs typeface="+mn-cs"/>
              </a:rPr>
              <a:t> et Auto </a:t>
            </a:r>
            <a:r>
              <a:rPr lang="fr-FR" sz="1100" b="0" i="0" kern="1200" dirty="0" err="1">
                <a:solidFill>
                  <a:schemeClr val="tx1"/>
                </a:solidFill>
                <a:effectLst/>
                <a:latin typeface="+mn-lt"/>
                <a:ea typeface="+mn-ea"/>
                <a:cs typeface="+mn-cs"/>
              </a:rPr>
              <a:t>Scaling</a:t>
            </a:r>
            <a:r>
              <a:rPr lang="fr-FR" sz="1100" b="0" i="0" kern="1200" dirty="0">
                <a:solidFill>
                  <a:schemeClr val="tx1"/>
                </a:solidFill>
                <a:effectLst/>
                <a:latin typeface="+mn-lt"/>
                <a:ea typeface="+mn-ea"/>
                <a:cs typeface="+mn-cs"/>
              </a:rPr>
              <a:t>, pour créer des architectures robustes et hautement disponibles.</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8310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Voici quelques exemples d'alarmes </a:t>
            </a:r>
            <a:r>
              <a:rPr lang="fr-FR" sz="1100" dirty="0" err="1"/>
              <a:t>CloudWatch</a:t>
            </a:r>
            <a:r>
              <a:rPr lang="fr-FR" sz="1100" dirty="0"/>
              <a:t>. Prenez un moment pour passer en revue chacun d'eux.</a:t>
            </a:r>
            <a:endParaRPr lang="en-US" sz="1100" dirty="0"/>
          </a:p>
        </p:txBody>
      </p:sp>
    </p:spTree>
    <p:extLst>
      <p:ext uri="{BB962C8B-B14F-4D97-AF65-F5344CB8AC3E}">
        <p14:creationId xmlns:p14="http://schemas.microsoft.com/office/powerpoint/2010/main" val="1795718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Vous pouvez choisir d'effectuer un certain nombre d'actions en fonction des alarmes </a:t>
            </a:r>
            <a:r>
              <a:rPr lang="fr-FR" sz="1100" dirty="0" err="1"/>
              <a:t>CloudWatch</a:t>
            </a:r>
            <a:r>
              <a:rPr lang="fr-FR" sz="1100" dirty="0"/>
              <a:t>.</a:t>
            </a:r>
          </a:p>
          <a:p>
            <a:endParaRPr lang="fr-FR" sz="1100" dirty="0"/>
          </a:p>
          <a:p>
            <a:r>
              <a:rPr lang="fr-FR" sz="1100" dirty="0"/>
              <a:t>L'une de ces actions consiste à mettre à l'échelle automatiquement. Voyons ce qu'est la mise à l'échelle automatique et comment elle fonctionne.</a:t>
            </a:r>
            <a:endParaRPr lang="en-US" sz="1100" dirty="0"/>
          </a:p>
        </p:txBody>
      </p:sp>
    </p:spTree>
    <p:extLst>
      <p:ext uri="{BB962C8B-B14F-4D97-AF65-F5344CB8AC3E}">
        <p14:creationId xmlns:p14="http://schemas.microsoft.com/office/powerpoint/2010/main" val="4093113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En résumé, Amazon </a:t>
            </a:r>
            <a:r>
              <a:rPr lang="fr-FR" sz="1100" dirty="0" err="1"/>
              <a:t>CloudWatch</a:t>
            </a:r>
            <a:r>
              <a:rPr lang="fr-FR" sz="1100" dirty="0"/>
              <a:t> suit et surveille les performances et la santé de vos ressources et applications.</a:t>
            </a:r>
          </a:p>
          <a:p>
            <a:endParaRPr lang="fr-FR" sz="1100" dirty="0"/>
          </a:p>
          <a:p>
            <a:r>
              <a:rPr lang="fr-FR" sz="1100" dirty="0"/>
              <a:t>Il vous permet de :</a:t>
            </a:r>
          </a:p>
          <a:p>
            <a:r>
              <a:rPr lang="fr-FR" sz="1100" dirty="0"/>
              <a:t>Suivre les performances des ressources et des applications</a:t>
            </a:r>
          </a:p>
          <a:p>
            <a:r>
              <a:rPr lang="fr-FR" sz="1100" dirty="0"/>
              <a:t>Collecter et surveiller les fichiers journaux</a:t>
            </a:r>
          </a:p>
          <a:p>
            <a:r>
              <a:rPr lang="fr-FR" sz="1100" dirty="0"/>
              <a:t>Soyez averti lorsqu'une alarme se déclenche</a:t>
            </a:r>
          </a:p>
          <a:p>
            <a:endParaRPr lang="fr-FR" sz="1100" dirty="0"/>
          </a:p>
          <a:p>
            <a:r>
              <a:rPr lang="fr-FR" sz="1100" dirty="0" err="1"/>
              <a:t>CloudWatch</a:t>
            </a:r>
            <a:r>
              <a:rPr lang="fr-FR" sz="1100" dirty="0"/>
              <a:t> se compose de trois composants principaux : les métriques, les alarmes et les événements.</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65620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3: Scaling. </a:t>
            </a:r>
          </a:p>
          <a:p>
            <a:endParaRPr lang="en-US" sz="1100" dirty="0"/>
          </a:p>
          <a:p>
            <a:r>
              <a:rPr lang="en-US" sz="1100" dirty="0"/>
              <a:t>So, what exactly is scaling and why is it important? Let’s find out! </a:t>
            </a:r>
          </a:p>
        </p:txBody>
      </p:sp>
    </p:spTree>
    <p:extLst>
      <p:ext uri="{BB962C8B-B14F-4D97-AF65-F5344CB8AC3E}">
        <p14:creationId xmlns:p14="http://schemas.microsoft.com/office/powerpoint/2010/main" val="310228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err="1"/>
              <a:t>L’amazon</a:t>
            </a:r>
            <a:r>
              <a:rPr lang="fr-FR" sz="1100" dirty="0"/>
              <a:t> </a:t>
            </a:r>
            <a:r>
              <a:rPr lang="fr-FR" sz="1100" dirty="0" err="1"/>
              <a:t>Automatic</a:t>
            </a:r>
            <a:r>
              <a:rPr lang="fr-FR" sz="1100" dirty="0"/>
              <a:t> </a:t>
            </a:r>
            <a:r>
              <a:rPr lang="fr-FR" sz="1100" dirty="0" err="1"/>
              <a:t>Scaling</a:t>
            </a:r>
            <a:r>
              <a:rPr lang="fr-FR" sz="1100" dirty="0"/>
              <a:t> fournit une interface utilisateur simple et puissante qui vous permet de créer des plans de mise à l'échelle pour les ressources, notamment :</a:t>
            </a:r>
          </a:p>
          <a:p>
            <a:r>
              <a:rPr lang="fr-FR" sz="1100" dirty="0"/>
              <a:t>Instances Amazon EC2 et flottes Spot</a:t>
            </a:r>
          </a:p>
          <a:p>
            <a:r>
              <a:rPr lang="fr-FR" sz="1100" dirty="0"/>
              <a:t>Tableaux Amazon </a:t>
            </a:r>
            <a:r>
              <a:rPr lang="fr-FR" sz="1100" dirty="0" err="1"/>
              <a:t>DynamoDB</a:t>
            </a:r>
            <a:endParaRPr lang="fr-FR" sz="1100" dirty="0"/>
          </a:p>
          <a:p>
            <a:r>
              <a:rPr lang="fr-FR" sz="1100" dirty="0"/>
              <a:t>Tables et index Amazon </a:t>
            </a:r>
            <a:r>
              <a:rPr lang="fr-FR" sz="1100" dirty="0" err="1"/>
              <a:t>DynamoDB</a:t>
            </a:r>
            <a:endParaRPr lang="fr-FR" sz="1100" dirty="0"/>
          </a:p>
          <a:p>
            <a:r>
              <a:rPr lang="fr-FR" sz="1100" dirty="0"/>
              <a:t>Répliques Amazon Aurora</a:t>
            </a:r>
          </a:p>
          <a:p>
            <a:endParaRPr lang="fr-FR" sz="1100" dirty="0"/>
          </a:p>
          <a:p>
            <a:r>
              <a:rPr lang="fr-FR" sz="1100" dirty="0"/>
              <a:t>La mise à l'échelle peut être utilisée avec un certain nombre de ressources AWS. Avec Amazon EC2, Auto </a:t>
            </a:r>
            <a:r>
              <a:rPr lang="fr-FR" sz="1100" dirty="0" err="1"/>
              <a:t>Scaling</a:t>
            </a:r>
            <a:r>
              <a:rPr lang="fr-FR" sz="1100" dirty="0"/>
              <a:t> vous aide à vérifier que vous disposez du nombre correct d'instances Amazon EC2 disponibles pour gérer la charge de votre application.</a:t>
            </a:r>
          </a:p>
          <a:p>
            <a:endParaRPr lang="fr-FR" sz="1100" dirty="0"/>
          </a:p>
          <a:p>
            <a:r>
              <a:rPr lang="fr-FR" sz="1100" dirty="0"/>
              <a:t>L'utilisation d'Auto </a:t>
            </a:r>
            <a:r>
              <a:rPr lang="fr-FR" sz="1100" dirty="0" err="1"/>
              <a:t>Scaling</a:t>
            </a:r>
            <a:r>
              <a:rPr lang="fr-FR" sz="1100" dirty="0"/>
              <a:t> supprime les approximations quant au nombre de ressources dont vous avez besoin à un moment donné pour répondre aux exigences de votre charge de travail.</a:t>
            </a:r>
            <a:endParaRPr lang="en-US" sz="1100" dirty="0"/>
          </a:p>
        </p:txBody>
      </p:sp>
    </p:spTree>
    <p:extLst>
      <p:ext uri="{BB962C8B-B14F-4D97-AF65-F5344CB8AC3E}">
        <p14:creationId xmlns:p14="http://schemas.microsoft.com/office/powerpoint/2010/main" val="3586975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Alors, qu'entendons-nous exactement par mise à l'échelle ? La première chose que nous devons faire est de définir les concepts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OUT et de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IN. Si la mise à l'échelle ajoute plus d'instances, cela s'appelle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Out . Lorsque la mise à l'échelle met fin aux instances, il s'agit du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La mise à l'échelle peut ajuster automatiquement le nombre d'instances Amazon EC2 s'exécutant dans votre charge de travail en fonction de l'une ou l'autre des conditions que vous avez définies. Par exemple, utilisation du processeur supérieure à 80 %) ou selon un calendrier. N'oubliez pas que vous avez le contrôle sur ce qui déclenche ces événements</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95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kern="1200" dirty="0">
                <a:solidFill>
                  <a:schemeClr val="tx1"/>
                </a:solidFill>
                <a:effectLst/>
                <a:latin typeface="+mn-lt"/>
                <a:ea typeface="+mn-ea"/>
                <a:cs typeface="+mn-cs"/>
              </a:rPr>
              <a:t>L’</a:t>
            </a:r>
            <a:r>
              <a:rPr lang="fr-FR" sz="1100" b="0" kern="1200" dirty="0" err="1">
                <a:solidFill>
                  <a:schemeClr val="tx1"/>
                </a:solidFill>
                <a:effectLst/>
                <a:latin typeface="+mn-lt"/>
                <a:ea typeface="+mn-ea"/>
                <a:cs typeface="+mn-cs"/>
              </a:rPr>
              <a:t>automatic</a:t>
            </a:r>
            <a:r>
              <a:rPr lang="fr-FR" sz="1100" b="0" kern="1200" dirty="0">
                <a:solidFill>
                  <a:schemeClr val="tx1"/>
                </a:solidFill>
                <a:effectLst/>
                <a:latin typeface="+mn-lt"/>
                <a:ea typeface="+mn-ea"/>
                <a:cs typeface="+mn-cs"/>
              </a:rPr>
              <a:t> </a:t>
            </a:r>
            <a:r>
              <a:rPr lang="fr-FR" sz="1100" b="0" kern="1200" dirty="0" err="1">
                <a:solidFill>
                  <a:schemeClr val="tx1"/>
                </a:solidFill>
                <a:effectLst/>
                <a:latin typeface="+mn-lt"/>
                <a:ea typeface="+mn-ea"/>
                <a:cs typeface="+mn-cs"/>
              </a:rPr>
              <a:t>Scaling</a:t>
            </a:r>
            <a:r>
              <a:rPr lang="fr-FR" sz="1100" b="0" kern="1200" dirty="0">
                <a:solidFill>
                  <a:schemeClr val="tx1"/>
                </a:solidFill>
                <a:effectLst/>
                <a:latin typeface="+mn-lt"/>
                <a:ea typeface="+mn-ea"/>
                <a:cs typeface="+mn-cs"/>
              </a:rPr>
              <a:t> met fin aux instances en fonction de conditions spécifiées. Ce service est conçu pour vous aider à construire un système flexible qui peut s'ajuster et être modifié en fonction de l'évolution de la demande des clients.</a:t>
            </a:r>
          </a:p>
          <a:p>
            <a:endParaRPr lang="fr-FR" sz="1100" b="0" kern="1200" dirty="0">
              <a:solidFill>
                <a:schemeClr val="tx1"/>
              </a:solidFill>
              <a:effectLst/>
              <a:latin typeface="+mn-lt"/>
              <a:ea typeface="+mn-ea"/>
              <a:cs typeface="+mn-cs"/>
            </a:endParaRPr>
          </a:p>
          <a:p>
            <a:r>
              <a:rPr lang="fr-FR" sz="1100" b="0" kern="1200" dirty="0">
                <a:solidFill>
                  <a:schemeClr val="tx1"/>
                </a:solidFill>
                <a:effectLst/>
                <a:latin typeface="+mn-lt"/>
                <a:ea typeface="+mn-ea"/>
                <a:cs typeface="+mn-cs"/>
              </a:rPr>
              <a:t>Avec la mise à l'échelle automatique, vous pouvez éviter les limitations ressources. Au lieu de cela, vous pouvez créer de nouvelles ressources à la demande ou avoir un provisionnement planifié. Si vous spécifiez des stratégies de mise à l'échelle, la mise à l'échelle peut lancer ou arrêter des instances à mesure que la demande sur votre application augmente ou diminue. </a:t>
            </a:r>
            <a:r>
              <a:rPr lang="fr-FR" sz="1100" b="0" kern="1200" dirty="0" err="1">
                <a:solidFill>
                  <a:schemeClr val="tx1"/>
                </a:solidFill>
                <a:effectLst/>
                <a:latin typeface="+mn-lt"/>
                <a:ea typeface="+mn-ea"/>
                <a:cs typeface="+mn-cs"/>
              </a:rPr>
              <a:t>Scaling</a:t>
            </a:r>
            <a:r>
              <a:rPr lang="fr-FR" sz="1100" b="0" kern="1200" dirty="0">
                <a:solidFill>
                  <a:schemeClr val="tx1"/>
                </a:solidFill>
                <a:effectLst/>
                <a:latin typeface="+mn-lt"/>
                <a:ea typeface="+mn-ea"/>
                <a:cs typeface="+mn-cs"/>
              </a:rPr>
              <a:t> s'intègre à ELB pour vous permettre d'attacher un ou plusieurs équilibreurs de charge à un groupe </a:t>
            </a:r>
            <a:r>
              <a:rPr lang="fr-FR" sz="1100" b="0" kern="1200" dirty="0" err="1">
                <a:solidFill>
                  <a:schemeClr val="tx1"/>
                </a:solidFill>
                <a:effectLst/>
                <a:latin typeface="+mn-lt"/>
                <a:ea typeface="+mn-ea"/>
                <a:cs typeface="+mn-cs"/>
              </a:rPr>
              <a:t>Automatic</a:t>
            </a:r>
            <a:r>
              <a:rPr lang="fr-FR" sz="1100" b="0" kern="1200" dirty="0">
                <a:solidFill>
                  <a:schemeClr val="tx1"/>
                </a:solidFill>
                <a:effectLst/>
                <a:latin typeface="+mn-lt"/>
                <a:ea typeface="+mn-ea"/>
                <a:cs typeface="+mn-cs"/>
              </a:rPr>
              <a:t> </a:t>
            </a:r>
            <a:r>
              <a:rPr lang="fr-FR" sz="1100" b="0" kern="1200" dirty="0" err="1">
                <a:solidFill>
                  <a:schemeClr val="tx1"/>
                </a:solidFill>
                <a:effectLst/>
                <a:latin typeface="+mn-lt"/>
                <a:ea typeface="+mn-ea"/>
                <a:cs typeface="+mn-cs"/>
              </a:rPr>
              <a:t>Scaling</a:t>
            </a:r>
            <a:r>
              <a:rPr lang="fr-FR" sz="1100" b="0" kern="1200" dirty="0">
                <a:solidFill>
                  <a:schemeClr val="tx1"/>
                </a:solidFill>
                <a:effectLst/>
                <a:latin typeface="+mn-lt"/>
                <a:ea typeface="+mn-ea"/>
                <a:cs typeface="+mn-cs"/>
              </a:rPr>
              <a:t> existant.</a:t>
            </a:r>
          </a:p>
          <a:p>
            <a:endParaRPr lang="fr-FR" sz="1100" b="0" kern="1200" dirty="0">
              <a:solidFill>
                <a:schemeClr val="tx1"/>
              </a:solidFill>
              <a:effectLst/>
              <a:latin typeface="+mn-lt"/>
              <a:ea typeface="+mn-ea"/>
              <a:cs typeface="+mn-cs"/>
            </a:endParaRPr>
          </a:p>
          <a:p>
            <a:r>
              <a:rPr lang="fr-FR" sz="1100" b="0" kern="1200" dirty="0">
                <a:solidFill>
                  <a:schemeClr val="tx1"/>
                </a:solidFill>
                <a:effectLst/>
                <a:latin typeface="+mn-lt"/>
                <a:ea typeface="+mn-ea"/>
                <a:cs typeface="+mn-cs"/>
              </a:rPr>
              <a:t>Une fois que vous avez attaché l'équilibreur de charge, il enregistre automatiquement les instances dans le groupe et distribue le trafic entrant entre les instances. Lorsqu'une zone de disponibilité devient défectueuse ou indisponible, une nouvelle instance est lancée dans une zone de disponibilité non affectée. Lorsque la zone de disponibilité défectueuse revient à un état sain, la mise à l'échelle automatique redistribue automatiquement les instances d'application de manière uniforme dans toutes les zones de disponibilité de votre groupe.</a:t>
            </a:r>
          </a:p>
          <a:p>
            <a:endParaRPr lang="fr-FR" sz="1100" b="0" kern="1200" dirty="0">
              <a:solidFill>
                <a:schemeClr val="tx1"/>
              </a:solidFill>
              <a:effectLst/>
              <a:latin typeface="+mn-lt"/>
              <a:ea typeface="+mn-ea"/>
              <a:cs typeface="+mn-cs"/>
            </a:endParaRPr>
          </a:p>
          <a:p>
            <a:r>
              <a:rPr lang="fr-FR" sz="1100" b="0" kern="1200" dirty="0">
                <a:solidFill>
                  <a:schemeClr val="tx1"/>
                </a:solidFill>
                <a:effectLst/>
                <a:latin typeface="+mn-lt"/>
                <a:ea typeface="+mn-ea"/>
                <a:cs typeface="+mn-cs"/>
              </a:rPr>
              <a:t>Pour ce faire, la mise à l'échelle automatique tente de lancer de nouvelles instances dans la zone de disponibilité avec le moins d'instances. Si la tentative échoue, cependant, la mise à l'échelle automatique tente de se lancer dans d'autres zones de disponibilité jusqu'à ce qu'elle réussisse. Cela garantit que vos applications et systèmes sont toujours disponibles, quelle que soit la charge.</a:t>
            </a:r>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4496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Regardons un exemple de charge de travail. Nous utiliserons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pour mesurer les besoins en ressources Amazon EC2 sur une semaine standard. Notez que les besoins en ressources varient, le mercredi nécessitant le plus de capacité et le samedi le moins. Nous pourrions choisir d'allouer plus qu'assez de capacité Amazon EC2 pour toujours être en mesure de répondre à notre temps de demande le plus élevé, dans ce cas mercredi. Cependant, cela signifie que nous utilisons des ressources qui seront sous-utilisées la plupart des jours de la semaine. C'est une option, mais nos coûts ne sont pas optimisés.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À l'autre extrémité de l'échelle, nous pourrions allouer moins d'instances Amazon EC2, réduisant ainsi les coûts. Cela signifie que nous sommes en sous-capacité certains jours. Si nous ne résolvons pas notre problème de capacité, notre application pourrait sous-performer ou même expirer pour l'utilisateur. Évidemment, ce n'est pas une bonne chose.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La mise à l'échelle automatique vous permet d'ajouter ou de supprimer des instances Amazon EC2 en fonction des conditions que vous spécifiez. La mise à l'échelle automatique est particulièrement puissante dans les environnements aux exigences de performances fluctuantes. Cela vous permet de maintenir les performances et de minimiser les coûts.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2235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7912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Alors, comment évoluez-vous automatiquement ? Trois composants sont requis pour la mise à l'échelle automatique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Tout d'abord, créez une configuration de lancement.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Ensuite, créez un groupe de mise à l'échelle automatique.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Définissez ensuite au moins une stratégie de dimensionnement automatique.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Qu'est-ce qu'une configuration de lancement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Il s'agit de définir ce qui sera lancé par la mise à l'échelle automatique. Pensez à toutes les choses que vous spécifieriez lorsque vous lanceriez une instance Amazon EC2 à partir de la console, telles que l'Amazon Machine Image (AMI) à utiliser, le type d'instance, les groupes de sécurité ou les rôles à appliquer à l'instance.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Qu'est-ce qu'un groupe de mise à l'échelle automatique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Il s'agit de définir où le déploiement a lieu et quelques limites pour le déploiement. C'est ici que vous définissez le VPC avec lequel déployer les instances, dans quel équilibreur de charge interagir. Vous spécifiez également les limites d'un groupe. Si vous définissez un minimum de deux, si votre compte serveur passe en dessous de deux, une autre instance sera lancée pour le remplacer. Si vous définissez le maximum sur huit, vous n'aurez jamais plus de huit instances dans votre groupe. La capacité souhaitée est le nombre avec lequel vous souhaitez commencer.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Qu'est-ce qu'une règle de mise à l'échelle automatique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Il s'agit de spécifier quand lancer ou arrêter les instances Amazon EC2. Vous pouvez planifier un </a:t>
            </a:r>
            <a:r>
              <a:rPr lang="fr-FR" sz="1050" kern="1200" dirty="0" err="1">
                <a:solidFill>
                  <a:schemeClr val="tx1"/>
                </a:solidFill>
                <a:effectLst/>
                <a:latin typeface="+mn-lt"/>
                <a:ea typeface="+mn-ea"/>
                <a:cs typeface="+mn-cs"/>
              </a:rPr>
              <a:t>scaling</a:t>
            </a:r>
            <a:r>
              <a:rPr lang="fr-FR" sz="1050" kern="1200" dirty="0">
                <a:solidFill>
                  <a:schemeClr val="tx1"/>
                </a:solidFill>
                <a:effectLst/>
                <a:latin typeface="+mn-lt"/>
                <a:ea typeface="+mn-ea"/>
                <a:cs typeface="+mn-cs"/>
              </a:rPr>
              <a:t> automatique tous les jeudis à 15h00, par exemple, ou créer des conditions qui définissent des seuils pour déclencher l'ajout ou la suppression d'instances. Les stratégies basées sur des conditions rendent votre évolutivité dynamique et capable de répondre aux exigences fluctuantes. Il est recommandé de créer au moins une stratégie de </a:t>
            </a:r>
            <a:r>
              <a:rPr lang="fr-FR" sz="1050" kern="1200" dirty="0" err="1">
                <a:solidFill>
                  <a:schemeClr val="tx1"/>
                </a:solidFill>
                <a:effectLst/>
                <a:latin typeface="+mn-lt"/>
                <a:ea typeface="+mn-ea"/>
                <a:cs typeface="+mn-cs"/>
              </a:rPr>
              <a:t>scaling</a:t>
            </a:r>
            <a:r>
              <a:rPr lang="fr-FR" sz="1050" kern="1200" dirty="0">
                <a:solidFill>
                  <a:schemeClr val="tx1"/>
                </a:solidFill>
                <a:effectLst/>
                <a:latin typeface="+mn-lt"/>
                <a:ea typeface="+mn-ea"/>
                <a:cs typeface="+mn-cs"/>
              </a:rPr>
              <a:t> automatique pour spécifier quand augmenter et au moins une stratégie pour spécifier quand augmenter.</a:t>
            </a:r>
            <a:endParaRPr lang="en-US" sz="1050" dirty="0"/>
          </a:p>
        </p:txBody>
      </p:sp>
    </p:spTree>
    <p:extLst>
      <p:ext uri="{BB962C8B-B14F-4D97-AF65-F5344CB8AC3E}">
        <p14:creationId xmlns:p14="http://schemas.microsoft.com/office/powerpoint/2010/main" val="237309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Alors, comment fonctionne l’auto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dynamique? Une configuration courante consiste à créer des alarmes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basées sur les informations de performances de vos instances Amazon EC2 ou d'un équilibreur de charge.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Lorsqu'un seuil de performances est dépassé, une alarme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déclenche un événement de mise à l'échelle automatique qui s'adapte ou s'adapte dans les instances Amazon EC2 de l'environnement.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77671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À la fin de ce module, vous comprendrez les concepts clés liés à Elastic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Balancing (ou ELB), Amazon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et 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a:t>
            </a:r>
          </a:p>
          <a:p>
            <a:endParaRPr lang="fr-FR" sz="1100" kern="1200" dirty="0">
              <a:solidFill>
                <a:schemeClr val="tx1"/>
              </a:solidFill>
              <a:effectLst/>
              <a:latin typeface="+mn-lt"/>
              <a:ea typeface="+mn-ea"/>
              <a:cs typeface="+mn-cs"/>
            </a:endParaRPr>
          </a:p>
          <a:p>
            <a:r>
              <a:rPr lang="fr-FR" sz="1100" kern="1200" dirty="0">
                <a:solidFill>
                  <a:schemeClr val="tx1"/>
                </a:solidFill>
                <a:effectLst/>
                <a:latin typeface="+mn-lt"/>
                <a:ea typeface="+mn-ea"/>
                <a:cs typeface="+mn-cs"/>
              </a:rPr>
              <a:t>Le but de ce module est de :</a:t>
            </a:r>
          </a:p>
          <a:p>
            <a:r>
              <a:rPr lang="fr-FR" sz="1100" kern="1200" dirty="0">
                <a:solidFill>
                  <a:schemeClr val="tx1"/>
                </a:solidFill>
                <a:effectLst/>
                <a:latin typeface="+mn-lt"/>
                <a:ea typeface="+mn-ea"/>
                <a:cs typeface="+mn-cs"/>
              </a:rPr>
              <a:t>Découvrir comment répartir le trafic sur les instances Amazon Elastic Compute Cloud à l'aide d'Elastic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Balancing (ELB)</a:t>
            </a:r>
          </a:p>
          <a:p>
            <a:r>
              <a:rPr lang="fr-FR" sz="1100" kern="1200" dirty="0">
                <a:solidFill>
                  <a:schemeClr val="tx1"/>
                </a:solidFill>
                <a:effectLst/>
                <a:latin typeface="+mn-lt"/>
                <a:ea typeface="+mn-ea"/>
                <a:cs typeface="+mn-cs"/>
              </a:rPr>
              <a:t>Découvrez la capacité d'Auto </a:t>
            </a:r>
            <a:r>
              <a:rPr lang="fr-FR" sz="1100" kern="1200" dirty="0" err="1">
                <a:solidFill>
                  <a:schemeClr val="tx1"/>
                </a:solidFill>
                <a:effectLst/>
                <a:latin typeface="+mn-lt"/>
                <a:ea typeface="+mn-ea"/>
                <a:cs typeface="+mn-cs"/>
              </a:rPr>
              <a:t>Scaling</a:t>
            </a:r>
            <a:r>
              <a:rPr lang="fr-FR" sz="1100" kern="1200" dirty="0">
                <a:solidFill>
                  <a:schemeClr val="tx1"/>
                </a:solidFill>
                <a:effectLst/>
                <a:latin typeface="+mn-lt"/>
                <a:ea typeface="+mn-ea"/>
                <a:cs typeface="+mn-cs"/>
              </a:rPr>
              <a:t> à lancer et libérer des serveurs en réponse aux changements de charge de travail.</a:t>
            </a:r>
          </a:p>
          <a:p>
            <a:r>
              <a:rPr lang="fr-FR" sz="1100" kern="1200" dirty="0">
                <a:solidFill>
                  <a:schemeClr val="tx1"/>
                </a:solidFill>
                <a:effectLst/>
                <a:latin typeface="+mn-lt"/>
                <a:ea typeface="+mn-ea"/>
                <a:cs typeface="+mn-cs"/>
              </a:rPr>
              <a:t>Découvrez comment </a:t>
            </a:r>
            <a:r>
              <a:rPr lang="fr-FR" sz="1100" kern="1200" dirty="0" err="1">
                <a:solidFill>
                  <a:schemeClr val="tx1"/>
                </a:solidFill>
                <a:effectLst/>
                <a:latin typeface="+mn-lt"/>
                <a:ea typeface="+mn-ea"/>
                <a:cs typeface="+mn-cs"/>
              </a:rPr>
              <a:t>CloudWatch</a:t>
            </a:r>
            <a:r>
              <a:rPr lang="fr-FR" sz="1100" kern="1200" dirty="0">
                <a:solidFill>
                  <a:schemeClr val="tx1"/>
                </a:solidFill>
                <a:effectLst/>
                <a:latin typeface="+mn-lt"/>
                <a:ea typeface="+mn-ea"/>
                <a:cs typeface="+mn-cs"/>
              </a:rPr>
              <a:t> vous permet de surveiller les ressources et les applications AWS en temps réel.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En résumé, l'utilisation des meilleures pratiques d'activation de l'évolutivité vous permettra d'anticiper les besoins et d'avoir plus de capacité disponible avant qu'il ne soit trop tard.</a:t>
            </a:r>
          </a:p>
          <a:p>
            <a:endParaRPr lang="fr-FR" sz="1100" dirty="0"/>
          </a:p>
          <a:p>
            <a:r>
              <a:rPr lang="fr-FR" sz="1100" dirty="0"/>
              <a:t>Assurez-vous que votre architecture peut gérer les changements de la demande. Une solution de surveillance, telle qu'Amazon </a:t>
            </a:r>
            <a:r>
              <a:rPr lang="fr-FR" sz="1100" dirty="0" err="1"/>
              <a:t>CloudWatch</a:t>
            </a:r>
            <a:r>
              <a:rPr lang="fr-FR" sz="1100" dirty="0"/>
              <a:t>, détecte que la charge totale sur la flotte de serveurs a atteint un seuil de charge spécifié. Il peut s'agir de n'importe quoi, comme « resté au-dessus de 60 % d'utilisation du processeur pendant plus de 5 minutes » ou de tout ce qui est lié à l'utilisation des ressources. Avec </a:t>
            </a:r>
            <a:r>
              <a:rPr lang="fr-FR" sz="1100" dirty="0" err="1"/>
              <a:t>CloudWatch</a:t>
            </a:r>
            <a:r>
              <a:rPr lang="fr-FR" sz="1100" dirty="0"/>
              <a:t>, vous pouvez même concevoir des métriques personnalisées basées sur votre application spécifique, qui peuvent déclencher la mise à l'échelle de la manière dont vous avez besoin. Lorsque cette alarme est déclenchée, Amazon EC2 Auto </a:t>
            </a:r>
            <a:r>
              <a:rPr lang="fr-FR" sz="1100" dirty="0" err="1"/>
              <a:t>Scaling</a:t>
            </a:r>
            <a:r>
              <a:rPr lang="fr-FR" sz="1100" dirty="0"/>
              <a:t> lance immédiatement une nouvelle instance.</a:t>
            </a:r>
          </a:p>
          <a:p>
            <a:endParaRPr lang="fr-FR" sz="1100" dirty="0"/>
          </a:p>
          <a:p>
            <a:r>
              <a:rPr lang="fr-FR" sz="1100" dirty="0"/>
              <a:t>Un avantage clé d'une infrastructure basée sur le cloud est la rapidité avec laquelle vous pouvez répondre aux changements dans les besoins en ressources. Une instance peut être prête avant que la capacité ne soit atteinte, offrant une expérience transparente aux utilisateurs, qui ne sauront jamais que la capacité risquait d'être atteinte.</a:t>
            </a:r>
          </a:p>
          <a:p>
            <a:endParaRPr lang="fr-FR" sz="1100" dirty="0"/>
          </a:p>
          <a:p>
            <a:r>
              <a:rPr lang="fr-FR" sz="1100" dirty="0"/>
              <a:t>Idéalement, vous devriez également concevoir ce système pour qu'il diminue une fois que la demande baisse à nouveau, afin que vous n'exécutiez pas des instances qui ne sont plus nécessaires.</a:t>
            </a:r>
            <a:endParaRPr lang="en-US" sz="1100" dirty="0"/>
          </a:p>
        </p:txBody>
      </p:sp>
    </p:spTree>
    <p:extLst>
      <p:ext uri="{BB962C8B-B14F-4D97-AF65-F5344CB8AC3E}">
        <p14:creationId xmlns:p14="http://schemas.microsoft.com/office/powerpoint/2010/main" val="2978917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Lab 5: Scale and Load Balance your Architecture.</a:t>
            </a:r>
          </a:p>
        </p:txBody>
      </p:sp>
    </p:spTree>
    <p:extLst>
      <p:ext uri="{BB962C8B-B14F-4D97-AF65-F5344CB8AC3E}">
        <p14:creationId xmlns:p14="http://schemas.microsoft.com/office/powerpoint/2010/main" val="2799675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4350" y="4400550"/>
            <a:ext cx="5791200" cy="3600450"/>
          </a:xfrm>
        </p:spPr>
        <p:txBody>
          <a:bodyPr/>
          <a:lstStyle/>
          <a:p>
            <a:r>
              <a:rPr lang="en-US" sz="1100" kern="1200" dirty="0">
                <a:solidFill>
                  <a:schemeClr val="tx1"/>
                </a:solidFill>
                <a:effectLst/>
                <a:latin typeface="+mn-lt"/>
                <a:ea typeface="+mn-ea"/>
                <a:cs typeface="+mn-cs"/>
              </a:rPr>
              <a:t>In this lab, you will start with an infrastructure that needs improvements, in terms of scaling and load balancing. Your starting infrastructure is displayed.</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distributes incoming application traffic across multiple Amazon EC2 instances. It enables you to achieve fault tolerance in your application by seamlessly providing the required amount of load balancing capacity needed to route application traffic.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offers two types of load balancers that both feature high availability, automatic scaling, and robust security. These are the Classic Load Balancer, which routes traffic based on either application- or network-level information, and the Application Load Balancer, which routes traffic based on advanced application-level information that includes the content of the request. The Classic Load Balancer is ideal for simple load balancing of traffic across multiple Amazon EC2 instances, and the Application Load Balancer is ideal for applications that need advanced routing capabilities, microservices, and container-based architectures. The Application Load Balancer offers you the ability to route traffic to multiple services or load balance across multiple ports on the same Amazon EC2 instance.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Automatic scaling </a:t>
            </a:r>
            <a:r>
              <a:rPr lang="en-US" sz="1100" kern="1200" dirty="0">
                <a:solidFill>
                  <a:schemeClr val="tx1"/>
                </a:solidFill>
                <a:effectLst/>
                <a:latin typeface="+mn-lt"/>
                <a:ea typeface="+mn-ea"/>
                <a:cs typeface="+mn-cs"/>
              </a:rPr>
              <a:t>helps you maintain application availability and allows you to scale your Amazon EC2 capacity out or in automatically according to conditions you define. You can use automatic scaling to help ensure that you are running your desired number of Amazon EC2 instances. Automatic scaling can also automatically increase the number of Amazon EC2 instances during demand spikes to maintain performance and decrease capacity during lulls to reduce costs. Automatic scaling is well suited to applications that have stable demand patterns or that experience hourly, daily, or weekly variability in usage.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Upon completing this lab, you will be able 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an Amazon Machine Image from a running instance.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load balancer.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launch configuration and an Auto Scaling Group.</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Automatically scale new instances within a private subnet.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create Amazon CloudWatch alarms to monitor performance of your infrastructure.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lab will take approximately 45 minutes. </a:t>
            </a:r>
          </a:p>
        </p:txBody>
      </p:sp>
    </p:spTree>
    <p:extLst>
      <p:ext uri="{BB962C8B-B14F-4D97-AF65-F5344CB8AC3E}">
        <p14:creationId xmlns:p14="http://schemas.microsoft.com/office/powerpoint/2010/main" val="2442695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focus of this lab, is to: </a:t>
            </a:r>
          </a:p>
          <a:p>
            <a:pPr marL="171450" lvl="0" indent="-171450">
              <a:buFont typeface="Arial" panose="020B0604020202020204" pitchFamily="34" charset="0"/>
              <a:buChar char="•"/>
            </a:pPr>
            <a:r>
              <a:rPr lang="en-US" sz="1100" dirty="0"/>
              <a:t>Create an </a:t>
            </a:r>
            <a:r>
              <a:rPr lang="en-US" sz="1100" b="1" dirty="0"/>
              <a:t>Amazon Machine Image (or AMI) </a:t>
            </a:r>
            <a:r>
              <a:rPr lang="en-US" sz="1100" dirty="0"/>
              <a:t>for Auto Scaling.</a:t>
            </a:r>
          </a:p>
          <a:p>
            <a:pPr marL="171450" lvl="0" indent="-171450">
              <a:buFont typeface="Arial" panose="020B0604020202020204" pitchFamily="34" charset="0"/>
              <a:buChar char="•"/>
            </a:pPr>
            <a:r>
              <a:rPr lang="en-US" sz="1100" dirty="0"/>
              <a:t>Create an </a:t>
            </a:r>
            <a:r>
              <a:rPr lang="en-US" sz="1100" b="1" dirty="0"/>
              <a:t>Application</a:t>
            </a:r>
            <a:r>
              <a:rPr lang="en-US" sz="1100" dirty="0"/>
              <a:t> </a:t>
            </a:r>
            <a:r>
              <a:rPr lang="en-US" sz="1100" b="1" dirty="0"/>
              <a:t>Load Balancer</a:t>
            </a:r>
            <a:r>
              <a:rPr lang="en-US" sz="1100" dirty="0"/>
              <a:t>.</a:t>
            </a:r>
          </a:p>
          <a:p>
            <a:pPr marL="171450" lvl="0" indent="-171450">
              <a:buFont typeface="Arial" panose="020B0604020202020204" pitchFamily="34" charset="0"/>
              <a:buChar char="•"/>
            </a:pPr>
            <a:r>
              <a:rPr lang="en-US" sz="1100" dirty="0"/>
              <a:t>Create a </a:t>
            </a:r>
            <a:r>
              <a:rPr lang="en-US" sz="1100" b="1" dirty="0"/>
              <a:t>Launch Configuration </a:t>
            </a:r>
            <a:r>
              <a:rPr lang="en-US" sz="1100" dirty="0"/>
              <a:t>and put it in a security group.</a:t>
            </a:r>
          </a:p>
          <a:p>
            <a:pPr marL="171450" lvl="0" indent="-171450">
              <a:buFont typeface="Arial" panose="020B0604020202020204" pitchFamily="34" charset="0"/>
              <a:buChar char="•"/>
            </a:pPr>
            <a:r>
              <a:rPr lang="en-US" sz="1100" dirty="0"/>
              <a:t>Create and test </a:t>
            </a:r>
            <a:r>
              <a:rPr lang="en-US" sz="1100" b="1" dirty="0"/>
              <a:t>automatic scaling </a:t>
            </a:r>
            <a:r>
              <a:rPr lang="en-US" sz="1100" dirty="0"/>
              <a:t>to verify that it is working.</a:t>
            </a:r>
          </a:p>
        </p:txBody>
      </p:sp>
    </p:spTree>
    <p:extLst>
      <p:ext uri="{BB962C8B-B14F-4D97-AF65-F5344CB8AC3E}">
        <p14:creationId xmlns:p14="http://schemas.microsoft.com/office/powerpoint/2010/main" val="3948632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Created an Amazon Machine Image (AMI) from a running instance</a:t>
            </a:r>
          </a:p>
          <a:p>
            <a:pPr marL="171450" indent="-171450">
              <a:buFont typeface="Arial" panose="020B0604020202020204" pitchFamily="34" charset="0"/>
              <a:buChar char="•"/>
            </a:pPr>
            <a:r>
              <a:rPr lang="en-US" sz="1100" dirty="0"/>
              <a:t>Created an application load balancer.</a:t>
            </a:r>
          </a:p>
          <a:p>
            <a:pPr marL="171450" indent="-171450">
              <a:buFont typeface="Arial" panose="020B0604020202020204" pitchFamily="34" charset="0"/>
              <a:buChar char="•"/>
            </a:pPr>
            <a:r>
              <a:rPr lang="en-US" sz="1100" dirty="0"/>
              <a:t>Created a launch configuration and an Auto Scaling Group.</a:t>
            </a:r>
          </a:p>
          <a:p>
            <a:pPr marL="171450" indent="-171450">
              <a:buFont typeface="Arial" panose="020B0604020202020204" pitchFamily="34" charset="0"/>
              <a:buChar char="•"/>
            </a:pPr>
            <a:r>
              <a:rPr lang="en-US" sz="1100" dirty="0"/>
              <a:t>Automatically scaled new instances within a private subnet.</a:t>
            </a:r>
          </a:p>
          <a:p>
            <a:pPr marL="171450" indent="-171450">
              <a:buFont typeface="Arial" panose="020B0604020202020204" pitchFamily="34" charset="0"/>
              <a:buChar char="•"/>
            </a:pPr>
            <a:r>
              <a:rPr lang="en-US" sz="1100" dirty="0"/>
              <a:t>Created Amazon CloudWatch alarms and monitor performance of your infrastructure.</a:t>
            </a:r>
          </a:p>
        </p:txBody>
      </p:sp>
    </p:spTree>
    <p:extLst>
      <p:ext uri="{BB962C8B-B14F-4D97-AF65-F5344CB8AC3E}">
        <p14:creationId xmlns:p14="http://schemas.microsoft.com/office/powerpoint/2010/main" val="1185203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indent="-171450">
              <a:buFont typeface="Arial" panose="020B0604020202020204" pitchFamily="34" charset="0"/>
              <a:buChar char="•"/>
            </a:pPr>
            <a:r>
              <a:rPr lang="en-US" sz="1100" dirty="0"/>
              <a:t>Introduced Elastic Load Balancing.</a:t>
            </a:r>
          </a:p>
          <a:p>
            <a:pPr marL="171450" indent="-171450">
              <a:buFont typeface="Arial" panose="020B0604020202020204" pitchFamily="34" charset="0"/>
              <a:buChar char="•"/>
            </a:pPr>
            <a:r>
              <a:rPr lang="en-US" sz="1100" dirty="0"/>
              <a:t>Briefly reviewed Amazon CloudWatch and the valuable information it provides for monitoring your resources.</a:t>
            </a:r>
          </a:p>
          <a:p>
            <a:pPr marL="171450" indent="-171450">
              <a:buFont typeface="Arial" panose="020B0604020202020204" pitchFamily="34" charset="0"/>
              <a:buChar char="•"/>
            </a:pPr>
            <a:r>
              <a:rPr lang="en-US" sz="1100" dirty="0"/>
              <a:t>Explained automatic scaling.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3579734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Module 3, we will review important aspects of cloud security.</a:t>
            </a:r>
          </a:p>
        </p:txBody>
      </p:sp>
    </p:spTree>
    <p:extLst>
      <p:ext uri="{BB962C8B-B14F-4D97-AF65-F5344CB8AC3E}">
        <p14:creationId xmlns:p14="http://schemas.microsoft.com/office/powerpoint/2010/main" val="100039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chemeClr val="tx1"/>
                </a:solidFill>
                <a:effectLst/>
                <a:latin typeface="+mn-lt"/>
                <a:ea typeface="+mn-ea"/>
                <a:cs typeface="+mn-cs"/>
              </a:rPr>
              <a:t>Présentation de la partie 1 : Elastic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Balancing (ELB). ELB distribue automatiquement le trafic applicatif entrant sur plusieurs cibles, telles que les instances Amazon EC2, les conteneurs et les adresses IP.</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7450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dirty="0"/>
              <a:t>Les sites Web modernes à fort trafic doivent répondre à des centaines de milliers, voire des millions de demandes simultanées d'utilisateurs ou de clients et renvoyer le texte, les images, la vidéo ou les données d'application corrects, le tout de manière rapide et fiable. Pour évoluer de manière rentable afin de répondre à ces volumes élevés, les meilleures pratiques informatiques modernes nécessitent généralement l'ajout de serveurs supplémentaires.</a:t>
            </a:r>
          </a:p>
          <a:p>
            <a:endParaRPr lang="fr-FR" sz="1100" dirty="0"/>
          </a:p>
          <a:p>
            <a:r>
              <a:rPr lang="fr-FR" sz="1100" dirty="0"/>
              <a:t>Un équilibreur de charge agit comme le « flic de la circulation » assis devant vos serveurs et achemine les demandes des clients sur tous les serveurs capables de répondre à ces demandes d'une manière qui maximise la vitesse et l'utilisation de la capacité et garantit qu'aucun serveur n'est surchargé, ce qui pourrait dégrader les performances . Si un seul serveur tombe en panne, l'équilibreur de charge redirige le trafic vers les serveurs en ligne restants (tels que les instances Amazon Elastic Compute Cloud, les conteneurs et les adresses IP). Lorsqu'un nouveau serveur est ajouté au groupe de serveurs, l'équilibreur de charge commence automatiquement à lui envoyer des requêtes.</a:t>
            </a:r>
            <a:r>
              <a:rPr lang="en-US" sz="1100" dirty="0"/>
              <a:t> </a:t>
            </a:r>
          </a:p>
          <a:p>
            <a:r>
              <a:rPr lang="en-US" sz="1100" dirty="0"/>
              <a:t>Let’s start by looking at ELB and the three types of load balancers that all feature the high availability, automatic scaling, and robust security necessary to make your applications fault tolerant.</a:t>
            </a:r>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ELB propose trois types d'équilibreurs de charge : Application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Network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et </a:t>
            </a:r>
            <a:r>
              <a:rPr lang="fr-FR" sz="1100" kern="1200" dirty="0" err="1">
                <a:solidFill>
                  <a:schemeClr val="tx1"/>
                </a:solidFill>
                <a:effectLst/>
                <a:latin typeface="+mn-lt"/>
                <a:ea typeface="+mn-ea"/>
                <a:cs typeface="+mn-cs"/>
              </a:rPr>
              <a:t>Classic</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Tout d'abord, nous avons un équilibreur de charge d'application (ALB) qui fonctionne au niveau de l'application. Il prend en charge le routage basé sur le contenu et les applications qui s'exécutent dans des conteneurs. Il prend en charge une paire de protocoles standard de l'industrie (</a:t>
            </a:r>
            <a:r>
              <a:rPr lang="fr-FR" sz="1100" kern="1200" dirty="0" err="1">
                <a:solidFill>
                  <a:schemeClr val="tx1"/>
                </a:solidFill>
                <a:effectLst/>
                <a:latin typeface="+mn-lt"/>
                <a:ea typeface="+mn-ea"/>
                <a:cs typeface="+mn-cs"/>
              </a:rPr>
              <a:t>websocket</a:t>
            </a:r>
            <a:r>
              <a:rPr lang="fr-FR" sz="1100" kern="1200" dirty="0">
                <a:solidFill>
                  <a:schemeClr val="tx1"/>
                </a:solidFill>
                <a:effectLst/>
                <a:latin typeface="+mn-lt"/>
                <a:ea typeface="+mn-ea"/>
                <a:cs typeface="+mn-cs"/>
              </a:rPr>
              <a:t> et http/2) et peut fournir une visibilité supplémentaire sur la santé des instances et des conteneurs cibles.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Ensuite, nous avons des équilibreurs de charge réseau (NLB) qui sont conçus pour gérer des dizaines de millions de requêtes par seconde tout en maintenant un débit élevé à une latence ultra faible. NLB est idéal pour équilibrer la charge du trafic TCP (Transmission Control Protocol) et est capable de gérer des millions de requêtes par seconde tout en maintenant des latences ultra-faibles.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schemeClr val="tx1"/>
                </a:solidFill>
                <a:effectLst/>
                <a:latin typeface="+mn-lt"/>
                <a:ea typeface="+mn-ea"/>
                <a:cs typeface="+mn-cs"/>
              </a:rPr>
              <a:t>Enfin, le </a:t>
            </a:r>
            <a:r>
              <a:rPr lang="fr-FR" sz="1100" kern="1200" dirty="0" err="1">
                <a:solidFill>
                  <a:schemeClr val="tx1"/>
                </a:solidFill>
                <a:effectLst/>
                <a:latin typeface="+mn-lt"/>
                <a:ea typeface="+mn-ea"/>
                <a:cs typeface="+mn-cs"/>
              </a:rPr>
              <a:t>Classic</a:t>
            </a:r>
            <a:r>
              <a:rPr lang="fr-FR" sz="1100" kern="1200" dirty="0">
                <a:solidFill>
                  <a:schemeClr val="tx1"/>
                </a:solidFill>
                <a:effectLst/>
                <a:latin typeface="+mn-lt"/>
                <a:ea typeface="+mn-ea"/>
                <a:cs typeface="+mn-cs"/>
              </a:rPr>
              <a:t> </a:t>
            </a:r>
            <a:r>
              <a:rPr lang="fr-FR" sz="1100" kern="1200" dirty="0" err="1">
                <a:solidFill>
                  <a:schemeClr val="tx1"/>
                </a:solidFill>
                <a:effectLst/>
                <a:latin typeface="+mn-lt"/>
                <a:ea typeface="+mn-ea"/>
                <a:cs typeface="+mn-cs"/>
              </a:rPr>
              <a:t>Load</a:t>
            </a:r>
            <a:r>
              <a:rPr lang="fr-FR" sz="1100" kern="1200" dirty="0">
                <a:solidFill>
                  <a:schemeClr val="tx1"/>
                </a:solidFill>
                <a:effectLst/>
                <a:latin typeface="+mn-lt"/>
                <a:ea typeface="+mn-ea"/>
                <a:cs typeface="+mn-cs"/>
              </a:rPr>
              <a:t> Balancer (CLB) fournit l'équilibrage de charge de base sur plusieurs instances Amazon EC2 et fonctionne à la fois au niveau de la demande et de la connexion. C'est idéal pour les applications qui ont été construites au sein du réseau Amazon EC2-Classic.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r>
              <a:rPr lang="en-US" sz="1100" dirty="0"/>
              <a:t>To learn more, select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tx1"/>
                </a:solidFill>
                <a:latin typeface="+mn-lt"/>
                <a:ea typeface="+mn-ea"/>
                <a:cs typeface="+mn-cs"/>
                <a:hlinkClick r:id="rId3"/>
              </a:rPr>
              <a:t>https://aws.amazon.com/elasticloadbalancing/details/#compare</a:t>
            </a:r>
            <a:r>
              <a:rPr lang="en-US" sz="1100" dirty="0"/>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fr-FR" sz="1100" kern="1200" dirty="0">
                <a:solidFill>
                  <a:schemeClr val="tx1"/>
                </a:solidFill>
                <a:effectLst/>
                <a:ea typeface="+mn-ea"/>
              </a:rPr>
              <a:t>Il existe de nombreuses raisons d'utiliser un équilibreur de charge :</a:t>
            </a:r>
          </a:p>
          <a:p>
            <a:r>
              <a:rPr lang="fr-FR" sz="1100" kern="1200" dirty="0">
                <a:solidFill>
                  <a:schemeClr val="tx1"/>
                </a:solidFill>
                <a:effectLst/>
                <a:ea typeface="+mn-ea"/>
              </a:rPr>
              <a:t>- Pour sécuriser l'accès à vos serveurs Web via un seul point d'accès exposé.</a:t>
            </a:r>
          </a:p>
          <a:p>
            <a:r>
              <a:rPr lang="fr-FR" sz="1100" kern="1200" dirty="0">
                <a:solidFill>
                  <a:schemeClr val="tx1"/>
                </a:solidFill>
                <a:effectLst/>
                <a:ea typeface="+mn-ea"/>
              </a:rPr>
              <a:t>- Pour découpler votre environnement en utilisant à la fois des équilibreurs de charge publics et internes.</a:t>
            </a:r>
          </a:p>
          <a:p>
            <a:r>
              <a:rPr lang="fr-FR" sz="1100" kern="1200" dirty="0">
                <a:solidFill>
                  <a:schemeClr val="tx1"/>
                </a:solidFill>
                <a:effectLst/>
                <a:ea typeface="+mn-ea"/>
              </a:rPr>
              <a:t>- Fournir une haute disponibilité et une tolérance aux pannes avec la possibilité de répartir le trafic sur plusieurs zones de disponibilité.</a:t>
            </a:r>
          </a:p>
          <a:p>
            <a:r>
              <a:rPr lang="fr-FR" sz="1100" kern="1200" dirty="0">
                <a:solidFill>
                  <a:schemeClr val="tx1"/>
                </a:solidFill>
                <a:effectLst/>
                <a:ea typeface="+mn-ea"/>
              </a:rPr>
              <a:t>- Pour augmenter l'élasticité et l'évolutivité avec un minimum de frais généraux.</a:t>
            </a:r>
            <a:endParaRPr lang="en-US" sz="1100" kern="1200" dirty="0">
              <a:solidFill>
                <a:schemeClr val="tx1"/>
              </a:solidFill>
              <a:effectLst/>
              <a:ea typeface="+mn-ea"/>
            </a:endParaRPr>
          </a:p>
        </p:txBody>
      </p:sp>
    </p:spTree>
    <p:extLst>
      <p:ext uri="{BB962C8B-B14F-4D97-AF65-F5344CB8AC3E}">
        <p14:creationId xmlns:p14="http://schemas.microsoft.com/office/powerpoint/2010/main" val="200848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rgbClr val="000000"/>
                </a:solidFill>
                <a:effectLst/>
                <a:latin typeface="+mn-lt"/>
                <a:ea typeface="+mn-ea"/>
                <a:cs typeface="+mn-cs"/>
              </a:rPr>
              <a:t>Le </a:t>
            </a:r>
            <a:r>
              <a:rPr lang="fr-FR" sz="1100" b="1" kern="1200" dirty="0" err="1">
                <a:solidFill>
                  <a:srgbClr val="000000"/>
                </a:solidFill>
                <a:effectLst/>
                <a:latin typeface="+mn-lt"/>
                <a:ea typeface="+mn-ea"/>
                <a:cs typeface="+mn-cs"/>
              </a:rPr>
              <a:t>Classic</a:t>
            </a:r>
            <a:r>
              <a:rPr lang="fr-FR" sz="1100" b="1" kern="1200" dirty="0">
                <a:solidFill>
                  <a:srgbClr val="000000"/>
                </a:solidFill>
                <a:effectLst/>
                <a:latin typeface="+mn-lt"/>
                <a:ea typeface="+mn-ea"/>
                <a:cs typeface="+mn-cs"/>
              </a:rPr>
              <a:t> </a:t>
            </a:r>
            <a:r>
              <a:rPr lang="fr-FR" sz="1100" b="1" kern="1200" dirty="0" err="1">
                <a:solidFill>
                  <a:srgbClr val="000000"/>
                </a:solidFill>
                <a:effectLst/>
                <a:latin typeface="+mn-lt"/>
                <a:ea typeface="+mn-ea"/>
                <a:cs typeface="+mn-cs"/>
              </a:rPr>
              <a:t>Load</a:t>
            </a:r>
            <a:r>
              <a:rPr lang="fr-FR" sz="1100" b="1" kern="1200" dirty="0">
                <a:solidFill>
                  <a:srgbClr val="000000"/>
                </a:solidFill>
                <a:effectLst/>
                <a:latin typeface="+mn-lt"/>
                <a:ea typeface="+mn-ea"/>
                <a:cs typeface="+mn-cs"/>
              </a:rPr>
              <a:t> Balancer</a:t>
            </a:r>
            <a:r>
              <a:rPr lang="fr-FR" sz="1100" kern="1200" dirty="0">
                <a:solidFill>
                  <a:srgbClr val="000000"/>
                </a:solidFill>
                <a:effectLst/>
                <a:latin typeface="+mn-lt"/>
                <a:ea typeface="+mn-ea"/>
                <a:cs typeface="+mn-cs"/>
              </a:rPr>
              <a:t> est un service d'équilibrage de charge logiciel distribué qui permet l'utilisation de nombreuses fonctionnalités utiles regroupées dans une solution gérée.</a:t>
            </a:r>
          </a:p>
          <a:p>
            <a:endParaRPr lang="fr-FR" sz="1100" kern="1200" dirty="0">
              <a:solidFill>
                <a:srgbClr val="000000"/>
              </a:solidFill>
              <a:effectLst/>
              <a:latin typeface="+mn-lt"/>
              <a:ea typeface="+mn-ea"/>
              <a:cs typeface="+mn-cs"/>
            </a:endParaRPr>
          </a:p>
          <a:p>
            <a:r>
              <a:rPr lang="fr-FR" sz="1100" kern="1200" dirty="0">
                <a:solidFill>
                  <a:srgbClr val="000000"/>
                </a:solidFill>
                <a:effectLst/>
                <a:latin typeface="+mn-lt"/>
                <a:ea typeface="+mn-ea"/>
                <a:cs typeface="+mn-cs"/>
              </a:rPr>
              <a:t>Certains des cas d'utilisation de l'équilibreur de charge classique sécurisent l'accès à vos serveurs Web via un seul point d'accès exposé, en découplant votre environnement d'application, en utilisant à la fois Internet et des équilibreurs de charge internes, offrant une haute disponibilité et une tolérance aux pannes avec la possibilité de distribuer le trafic sur plusieurs zones de disponibilité, et augmentez l'élasticité et l'évolutivité avec une surcharge minimale.</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00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kern="1200" dirty="0">
                <a:solidFill>
                  <a:srgbClr val="000000"/>
                </a:solidFill>
                <a:effectLst/>
                <a:latin typeface="+mn-lt"/>
                <a:ea typeface="+mn-ea"/>
                <a:cs typeface="+mn-cs"/>
              </a:rPr>
              <a:t>L'équilibreur de charge d'application offre la plupart des fonctionnalités offertes par l'équilibreur de charge classique ; cependant, il ajoute quelques fonctionnalités et améliorations importantes qui le rendent applicable à des cas d'utilisation uniques.</a:t>
            </a:r>
          </a:p>
        </p:txBody>
      </p:sp>
    </p:spTree>
    <p:extLst>
      <p:ext uri="{BB962C8B-B14F-4D97-AF65-F5344CB8AC3E}">
        <p14:creationId xmlns:p14="http://schemas.microsoft.com/office/powerpoint/2010/main" val="130584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0651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0651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255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‹N°›</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‹N°›</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8.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3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3" y="3358849"/>
            <a:ext cx="6031367" cy="1303418"/>
          </a:xfrm>
        </p:spPr>
        <p:txBody>
          <a:bodyPr/>
          <a:lstStyle/>
          <a:p>
            <a:r>
              <a:rPr lang="en-US" dirty="0"/>
              <a:t>Module 2, Section 5:                        AWS Core Services – Elastic Load Balancing</a:t>
            </a:r>
            <a:br>
              <a:rPr lang="en-US" dirty="0"/>
            </a:br>
            <a:r>
              <a:rPr lang="en-US" dirty="0"/>
              <a:t>Amazon CloudWatch</a:t>
            </a:r>
            <a:br>
              <a:rPr lang="en-US" dirty="0"/>
            </a:br>
            <a:r>
              <a:rPr lang="en-US" dirty="0"/>
              <a:t>Auto Scaling</a:t>
            </a:r>
          </a:p>
        </p:txBody>
      </p:sp>
      <p:sp>
        <p:nvSpPr>
          <p:cNvPr id="3" name="TextBox 2">
            <a:extLst>
              <a:ext uri="{FF2B5EF4-FFF2-40B4-BE49-F238E27FC236}">
                <a16:creationId xmlns:a16="http://schemas.microsoft.com/office/drawing/2014/main" id="{1BA4E08E-49FB-584A-9D42-DEE61070967E}"/>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Use Cases</a:t>
            </a:r>
          </a:p>
        </p:txBody>
      </p:sp>
      <p:pic>
        <p:nvPicPr>
          <p:cNvPr id="6" name="Content Placeholder 5"/>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52621" y="1612232"/>
            <a:ext cx="10501179" cy="4603256"/>
          </a:xfrm>
        </p:spPr>
      </p:pic>
      <p:pic>
        <p:nvPicPr>
          <p:cNvPr id="4" name="Content Placeholder 5">
            <a:extLst>
              <a:ext uri="{FF2B5EF4-FFF2-40B4-BE49-F238E27FC236}">
                <a16:creationId xmlns:a16="http://schemas.microsoft.com/office/drawing/2014/main" id="{AE1E109E-A069-4445-AF7D-070B93DA1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411" y="1764632"/>
            <a:ext cx="10501179" cy="4603256"/>
          </a:xfrm>
          <a:prstGeom prst="rect">
            <a:avLst/>
          </a:prstGeom>
        </p:spPr>
      </p:pic>
    </p:spTree>
    <p:extLst>
      <p:ext uri="{BB962C8B-B14F-4D97-AF65-F5344CB8AC3E}">
        <p14:creationId xmlns:p14="http://schemas.microsoft.com/office/powerpoint/2010/main" val="4114447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fr-FR" dirty="0"/>
            </a:br>
            <a:r>
              <a:rPr lang="fr-FR" dirty="0"/>
              <a:t>Cas d'utilisation de l'équilibreur de charge d'application</a:t>
            </a:r>
            <a:endParaRPr lang="en-US" dirty="0"/>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4" name="Content Placeholder 4">
            <a:extLst>
              <a:ext uri="{FF2B5EF4-FFF2-40B4-BE49-F238E27FC236}">
                <a16:creationId xmlns:a16="http://schemas.microsoft.com/office/drawing/2014/main" id="{DA412091-A330-464E-9813-1C4214AB9BA1}"/>
              </a:ext>
            </a:extLst>
          </p:cNvPr>
          <p:cNvPicPr>
            <a:picLocks noChangeAspect="1"/>
          </p:cNvPicPr>
          <p:nvPr/>
        </p:nvPicPr>
        <p:blipFill rotWithShape="1">
          <a:blip r:embed="rId3">
            <a:extLst>
              <a:ext uri="{28A0092B-C50C-407E-A947-70E740481C1C}">
                <a14:useLocalDpi xmlns:a14="http://schemas.microsoft.com/office/drawing/2010/main" val="0"/>
              </a:ext>
            </a:extLst>
          </a:blip>
          <a:srcRect t="1131" r="-126"/>
          <a:stretch/>
        </p:blipFill>
        <p:spPr>
          <a:xfrm>
            <a:off x="1458035" y="1692442"/>
            <a:ext cx="9667165" cy="4206629"/>
          </a:xfrm>
          <a:prstGeom prst="rect">
            <a:avLst/>
          </a:prstGeom>
        </p:spPr>
      </p:pic>
    </p:spTree>
    <p:extLst>
      <p:ext uri="{BB962C8B-B14F-4D97-AF65-F5344CB8AC3E}">
        <p14:creationId xmlns:p14="http://schemas.microsoft.com/office/powerpoint/2010/main" val="95596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Cas d'utilisation de l'équilibreur de charge réseau</a:t>
            </a:r>
            <a:endParaRPr lang="en-US" dirty="0"/>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6" name="Picture 5">
            <a:extLst>
              <a:ext uri="{FF2B5EF4-FFF2-40B4-BE49-F238E27FC236}">
                <a16:creationId xmlns:a16="http://schemas.microsoft.com/office/drawing/2014/main" id="{15BA8D1A-11C8-F148-B4EE-BF4C71AE73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42" y="1223212"/>
            <a:ext cx="2402304" cy="2402304"/>
          </a:xfrm>
          <a:prstGeom prst="rect">
            <a:avLst/>
          </a:prstGeo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40" y="1440304"/>
            <a:ext cx="9306514" cy="2185211"/>
          </a:xfrm>
        </p:spPr>
        <p:txBody>
          <a:bodyPr>
            <a:noAutofit/>
          </a:bodyPr>
          <a:lstStyle/>
          <a:p>
            <a:pPr marL="457200" lvl="1" indent="-457200">
              <a:lnSpc>
                <a:spcPct val="100000"/>
              </a:lnSpc>
              <a:spcBef>
                <a:spcPts val="1000"/>
              </a:spcBef>
              <a:spcAft>
                <a:spcPts val="800"/>
              </a:spcAft>
            </a:pPr>
            <a:r>
              <a:rPr lang="fr-FR" sz="2800" dirty="0"/>
              <a:t>Modèles de trafic soudains et volatils</a:t>
            </a:r>
          </a:p>
          <a:p>
            <a:pPr marL="457200" lvl="1" indent="-457200">
              <a:lnSpc>
                <a:spcPct val="100000"/>
              </a:lnSpc>
              <a:spcBef>
                <a:spcPts val="1000"/>
              </a:spcBef>
              <a:spcAft>
                <a:spcPts val="800"/>
              </a:spcAft>
            </a:pPr>
            <a:r>
              <a:rPr lang="fr-FR" sz="2800" dirty="0"/>
              <a:t>Adresse IP statique unique par zone de disponibilité</a:t>
            </a:r>
          </a:p>
          <a:p>
            <a:pPr marL="457200" lvl="1" indent="-457200">
              <a:lnSpc>
                <a:spcPct val="100000"/>
              </a:lnSpc>
              <a:spcBef>
                <a:spcPts val="1000"/>
              </a:spcBef>
              <a:spcAft>
                <a:spcPts val="800"/>
              </a:spcAft>
            </a:pPr>
            <a:r>
              <a:rPr lang="fr-FR" sz="2800" dirty="0"/>
              <a:t>Idéal pour les applications nécessitant des performances extrêmes</a:t>
            </a:r>
            <a:endParaRPr lang="en-US" sz="2800" dirty="0"/>
          </a:p>
        </p:txBody>
      </p:sp>
    </p:spTree>
    <p:extLst>
      <p:ext uri="{BB962C8B-B14F-4D97-AF65-F5344CB8AC3E}">
        <p14:creationId xmlns:p14="http://schemas.microsoft.com/office/powerpoint/2010/main" val="309406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4903049" y="1936426"/>
            <a:ext cx="6069751" cy="1324160"/>
          </a:xfrm>
        </p:spPr>
        <p:txBody>
          <a:bodyPr>
            <a:noAutofit/>
          </a:bodyPr>
          <a:lstStyle/>
          <a:p>
            <a:pPr marL="457200" lvl="1" indent="-457200">
              <a:lnSpc>
                <a:spcPct val="100000"/>
              </a:lnSpc>
              <a:spcBef>
                <a:spcPts val="1000"/>
              </a:spcBef>
              <a:spcAft>
                <a:spcPts val="800"/>
              </a:spcAft>
            </a:pPr>
            <a:r>
              <a:rPr lang="fr-FR" sz="2800" dirty="0"/>
              <a:t>Afficher les réponses HTTP (</a:t>
            </a:r>
            <a:r>
              <a:rPr lang="fr-FR" sz="2800" dirty="0" err="1"/>
              <a:t>Hypertext</a:t>
            </a:r>
            <a:r>
              <a:rPr lang="fr-FR" sz="2800" dirty="0"/>
              <a:t> Transfer Protocol)</a:t>
            </a:r>
          </a:p>
          <a:p>
            <a:pPr marL="457200" lvl="1" indent="-457200">
              <a:lnSpc>
                <a:spcPct val="100000"/>
              </a:lnSpc>
              <a:spcBef>
                <a:spcPts val="1000"/>
              </a:spcBef>
              <a:spcAft>
                <a:spcPts val="800"/>
              </a:spcAft>
            </a:pPr>
            <a:r>
              <a:rPr lang="fr-FR" sz="2800" dirty="0"/>
              <a:t>Voir le nombre d'hôtes sains et non sains</a:t>
            </a:r>
          </a:p>
          <a:p>
            <a:pPr marL="457200" lvl="1" indent="-457200">
              <a:lnSpc>
                <a:spcPct val="100000"/>
              </a:lnSpc>
              <a:spcBef>
                <a:spcPts val="1000"/>
              </a:spcBef>
              <a:spcAft>
                <a:spcPts val="800"/>
              </a:spcAft>
            </a:pPr>
            <a:r>
              <a:rPr lang="fr-FR" sz="2800" dirty="0"/>
              <a:t>Filtrer les métriques en fonction des zones de disponibilité ou de l'équilibreur de charge</a:t>
            </a:r>
            <a:endParaRPr lang="en-US" sz="2800" dirty="0"/>
          </a:p>
        </p:txBody>
      </p:sp>
      <p:pic>
        <p:nvPicPr>
          <p:cNvPr id="6" name="Picture 5">
            <a:extLst>
              <a:ext uri="{FF2B5EF4-FFF2-40B4-BE49-F238E27FC236}">
                <a16:creationId xmlns:a16="http://schemas.microsoft.com/office/drawing/2014/main" id="{5DEC5C0A-3A32-8540-A2ED-01EEDE9A0235}"/>
              </a:ext>
            </a:extLst>
          </p:cNvPr>
          <p:cNvPicPr>
            <a:picLocks noChangeAspect="1"/>
          </p:cNvPicPr>
          <p:nvPr/>
        </p:nvPicPr>
        <p:blipFill>
          <a:blip r:embed="rId4"/>
          <a:stretch>
            <a:fillRect/>
          </a:stretch>
        </p:blipFill>
        <p:spPr>
          <a:xfrm>
            <a:off x="699348" y="1720771"/>
            <a:ext cx="4203700" cy="4025900"/>
          </a:xfrm>
          <a:prstGeom prst="rect">
            <a:avLst/>
          </a:prstGeom>
        </p:spPr>
      </p:pic>
    </p:spTree>
    <p:extLst>
      <p:ext uri="{BB962C8B-B14F-4D97-AF65-F5344CB8AC3E}">
        <p14:creationId xmlns:p14="http://schemas.microsoft.com/office/powerpoint/2010/main" val="151951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479081" cy="1324160"/>
          </a:xfrm>
        </p:spPr>
        <p:txBody>
          <a:bodyPr>
            <a:noAutofit/>
          </a:bodyPr>
          <a:lstStyle/>
          <a:p>
            <a:pPr marL="457200" lvl="1" indent="-457200">
              <a:lnSpc>
                <a:spcPct val="100000"/>
              </a:lnSpc>
              <a:spcBef>
                <a:spcPts val="1000"/>
              </a:spcBef>
              <a:spcAft>
                <a:spcPts val="800"/>
              </a:spcAft>
            </a:pPr>
            <a:r>
              <a:rPr lang="fr-FR" sz="2800" dirty="0"/>
              <a:t>Les équilibreurs de charge distribuent automatiquement la charge de trafic entrant</a:t>
            </a:r>
          </a:p>
          <a:p>
            <a:pPr marL="457200" lvl="1" indent="-457200">
              <a:lnSpc>
                <a:spcPct val="100000"/>
              </a:lnSpc>
              <a:spcBef>
                <a:spcPts val="1000"/>
              </a:spcBef>
              <a:spcAft>
                <a:spcPts val="800"/>
              </a:spcAft>
            </a:pPr>
            <a:r>
              <a:rPr lang="fr-FR" sz="2800" dirty="0"/>
              <a:t>ELB propose trois types d'équilibreurs de charge</a:t>
            </a:r>
            <a:r>
              <a:rPr lang="en-US" sz="2800" dirty="0"/>
              <a:t>:</a:t>
            </a:r>
          </a:p>
          <a:p>
            <a:pPr marL="914400" lvl="2" indent="-457200">
              <a:lnSpc>
                <a:spcPct val="100000"/>
              </a:lnSpc>
              <a:spcBef>
                <a:spcPts val="1000"/>
              </a:spcBef>
              <a:spcAft>
                <a:spcPts val="800"/>
              </a:spcAft>
            </a:pPr>
            <a:r>
              <a:rPr lang="en-US" sz="2400" dirty="0"/>
              <a:t>Application Load Balancer</a:t>
            </a:r>
          </a:p>
          <a:p>
            <a:pPr marL="914400" lvl="2" indent="-457200">
              <a:lnSpc>
                <a:spcPct val="100000"/>
              </a:lnSpc>
              <a:spcBef>
                <a:spcPts val="1000"/>
              </a:spcBef>
              <a:spcAft>
                <a:spcPts val="800"/>
              </a:spcAft>
            </a:pPr>
            <a:r>
              <a:rPr lang="en-US" sz="2400" dirty="0"/>
              <a:t>Network Load Balancer</a:t>
            </a:r>
          </a:p>
          <a:p>
            <a:pPr marL="914400" lvl="2" indent="-457200">
              <a:lnSpc>
                <a:spcPct val="100000"/>
              </a:lnSpc>
              <a:spcBef>
                <a:spcPts val="1000"/>
              </a:spcBef>
              <a:spcAft>
                <a:spcPts val="800"/>
              </a:spcAft>
            </a:pPr>
            <a:r>
              <a:rPr lang="en-US" sz="2400" dirty="0"/>
              <a:t>Classic Load Balancer</a:t>
            </a:r>
          </a:p>
          <a:p>
            <a:pPr marL="457200" lvl="1" indent="-457200">
              <a:lnSpc>
                <a:spcPct val="100000"/>
              </a:lnSpc>
              <a:spcBef>
                <a:spcPts val="1000"/>
              </a:spcBef>
              <a:spcAft>
                <a:spcPts val="800"/>
              </a:spcAft>
            </a:pPr>
            <a:r>
              <a:rPr lang="fr-FR" sz="2800" dirty="0"/>
              <a:t>ELB propose plusieurs outils de surveillance</a:t>
            </a:r>
            <a:r>
              <a:rPr lang="en-US" sz="2800" dirty="0"/>
              <a:t>.</a:t>
            </a:r>
          </a:p>
        </p:txBody>
      </p:sp>
    </p:spTree>
    <p:extLst>
      <p:ext uri="{BB962C8B-B14F-4D97-AF65-F5344CB8AC3E}">
        <p14:creationId xmlns:p14="http://schemas.microsoft.com/office/powerpoint/2010/main" val="69828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2: Amazon CloudWatch</a:t>
            </a:r>
          </a:p>
        </p:txBody>
      </p:sp>
    </p:spTree>
    <p:custDataLst>
      <p:tags r:id="rId1"/>
    </p:custDataLst>
    <p:extLst>
      <p:ext uri="{BB962C8B-B14F-4D97-AF65-F5344CB8AC3E}">
        <p14:creationId xmlns:p14="http://schemas.microsoft.com/office/powerpoint/2010/main" val="132588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fr-FR" dirty="0"/>
              <a:t>Exploiter les informations pour optimiser</a:t>
            </a:r>
            <a:endParaRPr lang="en-US" dirty="0"/>
          </a:p>
        </p:txBody>
      </p:sp>
      <p:sp>
        <p:nvSpPr>
          <p:cNvPr id="9" name="Rectangle 8"/>
          <p:cNvSpPr/>
          <p:nvPr/>
        </p:nvSpPr>
        <p:spPr>
          <a:xfrm>
            <a:off x="5764696" y="2623651"/>
            <a:ext cx="5939624" cy="3861570"/>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4"/>
              </a:buBlip>
            </a:pPr>
            <a:r>
              <a:rPr lang="fr-FR" sz="2800" dirty="0">
                <a:latin typeface="Amazon Ember Light" charset="0"/>
                <a:ea typeface="Amazon Ember Light" charset="0"/>
                <a:cs typeface="Amazon Ember Light" charset="0"/>
              </a:rPr>
              <a:t>Comment savoir quand je dois lancer plus d'instances Amazon EC2</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r>
              <a:rPr lang="en-US" sz="2800" dirty="0">
                <a:latin typeface="Amazon Ember Light" charset="0"/>
                <a:ea typeface="Amazon Ember Light" charset="0"/>
                <a:cs typeface="Amazon Ember Light" charset="0"/>
              </a:rPr>
              <a:t> </a:t>
            </a:r>
          </a:p>
          <a:p>
            <a:pPr marL="457200" indent="-457200">
              <a:lnSpc>
                <a:spcPct val="90000"/>
              </a:lnSpc>
              <a:spcBef>
                <a:spcPts val="1800"/>
              </a:spcBef>
              <a:spcAft>
                <a:spcPts val="800"/>
              </a:spcAft>
              <a:buClr>
                <a:schemeClr val="bg2">
                  <a:lumMod val="10000"/>
                </a:schemeClr>
              </a:buClr>
              <a:buBlip>
                <a:blip r:embed="rId4"/>
              </a:buBlip>
            </a:pPr>
            <a:r>
              <a:rPr lang="fr-FR" sz="2800" dirty="0">
                <a:latin typeface="Amazon Ember Light" charset="0"/>
                <a:ea typeface="Amazon Ember Light" charset="0"/>
                <a:cs typeface="Amazon Ember Light" charset="0"/>
              </a:rPr>
              <a:t>Les performances ou la disponibilité de mon application sont-elles affectées par un manque de capacité suffisante</a:t>
            </a:r>
            <a:r>
              <a:rPr lang="en-US" sz="2800" dirty="0">
                <a:latin typeface="Amazon Ember Light" charset="0"/>
                <a:ea typeface="Amazon Ember Light" charset="0"/>
                <a:cs typeface="Amazon Ember Light" charset="0"/>
              </a:rPr>
              <a:t>?</a:t>
            </a:r>
          </a:p>
          <a:p>
            <a:pPr marL="457200" indent="-457200">
              <a:lnSpc>
                <a:spcPct val="90000"/>
              </a:lnSpc>
              <a:spcBef>
                <a:spcPts val="1800"/>
              </a:spcBef>
              <a:spcAft>
                <a:spcPts val="800"/>
              </a:spcAft>
              <a:buClr>
                <a:schemeClr val="bg2">
                  <a:lumMod val="10000"/>
                </a:schemeClr>
              </a:buClr>
              <a:buBlip>
                <a:blip r:embed="rId4"/>
              </a:buBlip>
            </a:pPr>
            <a:r>
              <a:rPr lang="fr-FR" sz="2800" dirty="0">
                <a:latin typeface="Amazon Ember Light" charset="0"/>
                <a:ea typeface="Amazon Ember Light" charset="0"/>
                <a:cs typeface="Amazon Ember Light" charset="0"/>
              </a:rPr>
              <a:t>Quelle part de mon infrastructure est réellement utilisée</a:t>
            </a:r>
            <a:r>
              <a:rPr lang="en-US" sz="2800" dirty="0">
                <a:latin typeface="Amazon Ember Light" charset="0"/>
                <a:ea typeface="Amazon Ember Light" charset="0"/>
                <a:cs typeface="Amazon Ember Light" charset="0"/>
              </a:rPr>
              <a:t>?</a:t>
            </a:r>
          </a:p>
        </p:txBody>
      </p:sp>
      <p:sp>
        <p:nvSpPr>
          <p:cNvPr id="5" name="Rectangle 4">
            <a:extLst>
              <a:ext uri="{FF2B5EF4-FFF2-40B4-BE49-F238E27FC236}">
                <a16:creationId xmlns:a16="http://schemas.microsoft.com/office/drawing/2014/main" id="{45CAD90C-E049-7D4D-AA25-3B4607282CE6}"/>
              </a:ext>
            </a:extLst>
          </p:cNvPr>
          <p:cNvSpPr/>
          <p:nvPr/>
        </p:nvSpPr>
        <p:spPr>
          <a:xfrm>
            <a:off x="477078" y="1517182"/>
            <a:ext cx="10504006" cy="978729"/>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fr-FR" sz="3200" dirty="0">
                <a:latin typeface="Amazon Ember Light" charset="0"/>
                <a:ea typeface="Amazon Ember Light" charset="0"/>
                <a:cs typeface="Amazon Ember Light" charset="0"/>
              </a:rPr>
              <a:t>Pour tirer parti d'AWS de manière efficace, vous avez besoin d'un aperçu de vos ressources AWS</a:t>
            </a:r>
            <a:r>
              <a:rPr lang="en-US" sz="3200" dirty="0">
                <a:latin typeface="Amazon Ember Light" charset="0"/>
                <a:ea typeface="Amazon Ember Light" charset="0"/>
                <a:cs typeface="Amazon Ember Light" charset="0"/>
              </a:rPr>
              <a:t>: </a:t>
            </a:r>
          </a:p>
        </p:txBody>
      </p:sp>
      <p:pic>
        <p:nvPicPr>
          <p:cNvPr id="4" name="Picture 3">
            <a:extLst>
              <a:ext uri="{FF2B5EF4-FFF2-40B4-BE49-F238E27FC236}">
                <a16:creationId xmlns:a16="http://schemas.microsoft.com/office/drawing/2014/main" id="{0E150AF7-09AB-6A48-AF76-6687ABA90323}"/>
              </a:ext>
            </a:extLst>
          </p:cNvPr>
          <p:cNvPicPr>
            <a:picLocks noChangeAspect="1"/>
          </p:cNvPicPr>
          <p:nvPr/>
        </p:nvPicPr>
        <p:blipFill>
          <a:blip r:embed="rId5"/>
          <a:stretch>
            <a:fillRect/>
          </a:stretch>
        </p:blipFill>
        <p:spPr>
          <a:xfrm>
            <a:off x="477077" y="2970103"/>
            <a:ext cx="5041955" cy="2675323"/>
          </a:xfrm>
          <a:prstGeom prst="rect">
            <a:avLst/>
          </a:prstGeom>
        </p:spPr>
      </p:pic>
    </p:spTree>
    <p:custDataLst>
      <p:tags r:id="rId1"/>
    </p:custDataLst>
    <p:extLst>
      <p:ext uri="{BB962C8B-B14F-4D97-AF65-F5344CB8AC3E}">
        <p14:creationId xmlns:p14="http://schemas.microsoft.com/office/powerpoint/2010/main" val="13950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0263E-0285-904D-9372-E42C1509594C}"/>
              </a:ext>
            </a:extLst>
          </p:cNvPr>
          <p:cNvPicPr>
            <a:picLocks noChangeAspect="1"/>
          </p:cNvPicPr>
          <p:nvPr/>
        </p:nvPicPr>
        <p:blipFill>
          <a:blip r:embed="rId4"/>
          <a:stretch>
            <a:fillRect/>
          </a:stretch>
        </p:blipFill>
        <p:spPr>
          <a:xfrm>
            <a:off x="458176" y="1394682"/>
            <a:ext cx="11393483" cy="5178856"/>
          </a:xfrm>
          <a:prstGeom prst="rect">
            <a:avLst/>
          </a:prstGeom>
        </p:spPr>
      </p:pic>
      <p:sp>
        <p:nvSpPr>
          <p:cNvPr id="5" name="Title 1"/>
          <p:cNvSpPr>
            <a:spLocks noGrp="1"/>
          </p:cNvSpPr>
          <p:nvPr>
            <p:ph type="title"/>
          </p:nvPr>
        </p:nvSpPr>
        <p:spPr/>
        <p:txBody>
          <a:bodyPr>
            <a:normAutofit fontScale="90000"/>
          </a:bodyPr>
          <a:lstStyle/>
          <a:p>
            <a:r>
              <a:rPr lang="fr-FR" dirty="0"/>
              <a:t>Surveillance des performances des ressources</a:t>
            </a:r>
            <a:endParaRPr lang="en-US" dirty="0"/>
          </a:p>
        </p:txBody>
      </p:sp>
    </p:spTree>
    <p:custDataLst>
      <p:tags r:id="rId1"/>
    </p:custDataLst>
    <p:extLst>
      <p:ext uri="{BB962C8B-B14F-4D97-AF65-F5344CB8AC3E}">
        <p14:creationId xmlns:p14="http://schemas.microsoft.com/office/powerpoint/2010/main" val="191956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err="1"/>
              <a:t>Qu'est-ce</a:t>
            </a:r>
            <a:r>
              <a:rPr lang="en-US" sz="4100" dirty="0"/>
              <a:t> </a:t>
            </a:r>
            <a:r>
              <a:rPr lang="en-US" sz="4100" dirty="0" err="1"/>
              <a:t>qu'Amazon</a:t>
            </a:r>
            <a:r>
              <a:rPr lang="en-US" sz="4100" dirty="0"/>
              <a:t> CloudWatch ?</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065354" y="1890000"/>
            <a:ext cx="5682700" cy="3961084"/>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fr-FR"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Analyser </a:t>
            </a:r>
            <a:r>
              <a:rPr lang="fr-FR" sz="2800" dirty="0">
                <a:latin typeface="Amazon Ember Light" charset="0"/>
                <a:ea typeface="Amazon Ember Light" charset="0"/>
                <a:cs typeface="Amazon Ember Light" charset="0"/>
              </a:rPr>
              <a:t>les performances des ressources et des applications</a:t>
            </a:r>
            <a:r>
              <a:rPr lang="en-US" sz="2800" dirty="0">
                <a:latin typeface="Amazon Ember Light" charset="0"/>
                <a:ea typeface="Amazon Ember Light" charset="0"/>
                <a:cs typeface="Amazon Ember Light" charset="0"/>
              </a:rPr>
              <a:t>.</a:t>
            </a:r>
          </a:p>
          <a:p>
            <a:pPr>
              <a:lnSpc>
                <a:spcPct val="90000"/>
              </a:lnSpc>
              <a:spcBef>
                <a:spcPts val="1200"/>
              </a:spcBef>
              <a:buClr>
                <a:schemeClr val="bg2">
                  <a:lumMod val="10000"/>
                </a:schemeClr>
              </a:buClr>
            </a:pPr>
            <a:r>
              <a:rPr lang="en-US" sz="2800"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Collecter</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and </a:t>
            </a:r>
            <a:r>
              <a:rPr lang="en-US" sz="2800"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monitorer</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Light" charset="0"/>
                <a:ea typeface="Amazon Ember Light" charset="0"/>
                <a:cs typeface="Amazon Ember Light" charset="0"/>
              </a:rPr>
              <a:t>les</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Light" charset="0"/>
                <a:ea typeface="Amazon Ember Light" charset="0"/>
                <a:cs typeface="Amazon Ember Light" charset="0"/>
              </a:rPr>
              <a:t>log files.</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a:p>
            <a:pPr>
              <a:lnSpc>
                <a:spcPct val="90000"/>
              </a:lnSpc>
              <a:spcBef>
                <a:spcPts val="12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Notifier </a:t>
            </a:r>
            <a:r>
              <a:rPr lang="en-US" sz="2800" dirty="0" err="1">
                <a:latin typeface="Amazon Ember Light" charset="0"/>
                <a:ea typeface="Amazon Ember" panose="020B0603020204020204" pitchFamily="34" charset="0"/>
                <a:cs typeface="Amazon Ember" panose="020B0603020204020204" pitchFamily="34" charset="0"/>
              </a:rPr>
              <a:t>quand</a:t>
            </a:r>
            <a:r>
              <a:rPr lang="en-US" sz="2800" dirty="0">
                <a:latin typeface="Amazon Ember Light" charset="0"/>
                <a:ea typeface="Amazon Ember" panose="020B0603020204020204" pitchFamily="34" charset="0"/>
                <a:cs typeface="Amazon Ember" panose="020B0603020204020204" pitchFamily="34" charset="0"/>
              </a:rPr>
              <a:t> </a:t>
            </a:r>
            <a:r>
              <a:rPr lang="en-US" sz="2800" dirty="0" err="1">
                <a:latin typeface="Amazon Ember Light" charset="0"/>
                <a:ea typeface="Amazon Ember" panose="020B0603020204020204" pitchFamily="34" charset="0"/>
                <a:cs typeface="Amazon Ember" panose="020B0603020204020204" pitchFamily="34" charset="0"/>
              </a:rPr>
              <a:t>une</a:t>
            </a:r>
            <a:r>
              <a:rPr lang="en-US" sz="2800" dirty="0">
                <a:latin typeface="Amazon Ember Light" charset="0"/>
                <a:ea typeface="Amazon Ember" panose="020B0603020204020204" pitchFamily="34" charset="0"/>
                <a:cs typeface="Amazon Ember" panose="020B0603020204020204" pitchFamily="34" charset="0"/>
              </a:rPr>
              <a:t> </a:t>
            </a:r>
            <a:r>
              <a:rPr lang="en-US" sz="2800" dirty="0" err="1">
                <a:latin typeface="Amazon Ember Light" charset="0"/>
                <a:ea typeface="Amazon Ember" panose="020B0603020204020204" pitchFamily="34" charset="0"/>
                <a:cs typeface="Amazon Ember" panose="020B0603020204020204" pitchFamily="34" charset="0"/>
              </a:rPr>
              <a:t>alarme</a:t>
            </a:r>
            <a:r>
              <a:rPr lang="en-US" sz="2800" dirty="0">
                <a:latin typeface="Amazon Ember Light" charset="0"/>
                <a:ea typeface="Amazon Ember" panose="020B0603020204020204" pitchFamily="34" charset="0"/>
                <a:cs typeface="Amazon Ember" panose="020B0603020204020204" pitchFamily="34" charset="0"/>
              </a:rPr>
              <a:t> se </a:t>
            </a:r>
            <a:r>
              <a:rPr lang="en-US" sz="2800" dirty="0" err="1">
                <a:latin typeface="Amazon Ember Light" charset="0"/>
                <a:ea typeface="Amazon Ember" panose="020B0603020204020204" pitchFamily="34" charset="0"/>
                <a:cs typeface="Amazon Ember" panose="020B0603020204020204" pitchFamily="34" charset="0"/>
              </a:rPr>
              <a:t>déchenche</a:t>
            </a:r>
            <a:r>
              <a:rPr lang="en-US" sz="2800" dirty="0">
                <a:latin typeface="Amazon Ember Light" charset="0"/>
                <a:ea typeface="Amazon Ember" panose="020B0603020204020204" pitchFamily="34" charset="0"/>
                <a:cs typeface="Amazon Ember" panose="020B0603020204020204" pitchFamily="34" charset="0"/>
              </a:rPr>
              <a:t> </a:t>
            </a:r>
            <a:r>
              <a:rPr lang="en-US" sz="2800" dirty="0" err="1">
                <a:latin typeface="Amazon Ember Light" charset="0"/>
                <a:ea typeface="Amazon Ember" panose="020B0603020204020204" pitchFamily="34" charset="0"/>
                <a:cs typeface="Amazon Ember" panose="020B0603020204020204" pitchFamily="34" charset="0"/>
              </a:rPr>
              <a:t>ou</a:t>
            </a:r>
            <a:r>
              <a:rPr lang="en-US" sz="2800" dirty="0">
                <a:latin typeface="Amazon Ember Light" charset="0"/>
                <a:ea typeface="Amazon Ember" panose="020B0603020204020204" pitchFamily="34" charset="0"/>
                <a:cs typeface="Amazon Ember" panose="020B0603020204020204" pitchFamily="34" charset="0"/>
              </a:rPr>
              <a:t> </a:t>
            </a:r>
            <a:r>
              <a:rPr lang="en-US" sz="2800" dirty="0" err="1">
                <a:latin typeface="Amazon Ember Light" charset="0"/>
                <a:ea typeface="Amazon Ember" panose="020B0603020204020204" pitchFamily="34" charset="0"/>
                <a:cs typeface="Amazon Ember" panose="020B0603020204020204" pitchFamily="34" charset="0"/>
              </a:rPr>
              <a:t>s’arrete</a:t>
            </a:r>
            <a:r>
              <a:rPr lang="en-US" sz="2800" dirty="0">
                <a:latin typeface="Amazon Ember Light" charset="0"/>
                <a:ea typeface="Amazon Ember Light" charset="0"/>
                <a:cs typeface="Amazon Ember Light" charset="0"/>
              </a:rPr>
              <a:t>.</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p:txBody>
      </p:sp>
      <p:pic>
        <p:nvPicPr>
          <p:cNvPr id="4" name="Picture 3">
            <a:extLst>
              <a:ext uri="{FF2B5EF4-FFF2-40B4-BE49-F238E27FC236}">
                <a16:creationId xmlns:a16="http://schemas.microsoft.com/office/drawing/2014/main" id="{44FB9D06-59DF-D040-9CA8-8494A7E64F19}"/>
              </a:ext>
            </a:extLst>
          </p:cNvPr>
          <p:cNvPicPr>
            <a:picLocks noChangeAspect="1"/>
          </p:cNvPicPr>
          <p:nvPr/>
        </p:nvPicPr>
        <p:blipFill>
          <a:blip r:embed="rId5"/>
          <a:stretch>
            <a:fillRect/>
          </a:stretch>
        </p:blipFill>
        <p:spPr>
          <a:xfrm>
            <a:off x="4655654" y="1649065"/>
            <a:ext cx="1409700" cy="4076700"/>
          </a:xfrm>
          <a:prstGeom prst="rect">
            <a:avLst/>
          </a:prstGeom>
        </p:spPr>
      </p:pic>
      <p:sp>
        <p:nvSpPr>
          <p:cNvPr id="5" name="TextBox 4">
            <a:extLst>
              <a:ext uri="{FF2B5EF4-FFF2-40B4-BE49-F238E27FC236}">
                <a16:creationId xmlns:a16="http://schemas.microsoft.com/office/drawing/2014/main" id="{67DA143F-2EC7-D348-8FA0-EC10D51766CB}"/>
              </a:ext>
            </a:extLst>
          </p:cNvPr>
          <p:cNvSpPr txBox="1"/>
          <p:nvPr/>
        </p:nvSpPr>
        <p:spPr>
          <a:xfrm>
            <a:off x="1270324" y="46117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custDataLst>
      <p:tags r:id="rId1"/>
    </p:custDataLst>
    <p:extLst>
      <p:ext uri="{BB962C8B-B14F-4D97-AF65-F5344CB8AC3E}">
        <p14:creationId xmlns:p14="http://schemas.microsoft.com/office/powerpoint/2010/main" val="25317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Terms</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178539" y="2227929"/>
            <a:ext cx="4072558" cy="3250121"/>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Metric</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nSpc>
                <a:spcPct val="90000"/>
              </a:lnSpc>
              <a:spcBef>
                <a:spcPts val="30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Alarm</a:t>
            </a:r>
          </a:p>
          <a:p>
            <a:pPr>
              <a:lnSpc>
                <a:spcPct val="90000"/>
              </a:lnSpc>
              <a:spcBef>
                <a:spcPts val="1200"/>
              </a:spcBef>
              <a:buClr>
                <a:schemeClr val="bg2">
                  <a:lumMod val="10000"/>
                </a:schemeClr>
              </a:buClr>
            </a:pP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Bef>
                <a:spcPts val="24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Events</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67DA143F-2EC7-D348-8FA0-EC10D51766CB}"/>
              </a:ext>
            </a:extLst>
          </p:cNvPr>
          <p:cNvSpPr txBox="1"/>
          <p:nvPr/>
        </p:nvSpPr>
        <p:spPr>
          <a:xfrm>
            <a:off x="1270324" y="44085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pic>
        <p:nvPicPr>
          <p:cNvPr id="8" name="Picture 7">
            <a:extLst>
              <a:ext uri="{FF2B5EF4-FFF2-40B4-BE49-F238E27FC236}">
                <a16:creationId xmlns:a16="http://schemas.microsoft.com/office/drawing/2014/main" id="{39C31B4A-A90E-974E-8DDD-5393B0B939CF}"/>
              </a:ext>
            </a:extLst>
          </p:cNvPr>
          <p:cNvPicPr>
            <a:picLocks noChangeAspect="1"/>
          </p:cNvPicPr>
          <p:nvPr/>
        </p:nvPicPr>
        <p:blipFill>
          <a:blip r:embed="rId5"/>
          <a:stretch>
            <a:fillRect/>
          </a:stretch>
        </p:blipFill>
        <p:spPr>
          <a:xfrm>
            <a:off x="5395291" y="1886779"/>
            <a:ext cx="1600200" cy="4038600"/>
          </a:xfrm>
          <a:prstGeom prst="rect">
            <a:avLst/>
          </a:prstGeom>
        </p:spPr>
      </p:pic>
    </p:spTree>
    <p:custDataLst>
      <p:tags r:id="rId1"/>
    </p:custDataLst>
    <p:extLst>
      <p:ext uri="{BB962C8B-B14F-4D97-AF65-F5344CB8AC3E}">
        <p14:creationId xmlns:p14="http://schemas.microsoft.com/office/powerpoint/2010/main" val="26800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Contenu du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Elastic Load Balancing (ELB)</a:t>
            </a:r>
          </a:p>
          <a:p>
            <a:pPr marL="493713" indent="-493713">
              <a:spcBef>
                <a:spcPts val="1800"/>
              </a:spcBef>
            </a:pPr>
            <a:r>
              <a:rPr lang="en-US" dirty="0"/>
              <a:t>Part 2: Amazon CloudWatch</a:t>
            </a:r>
          </a:p>
          <a:p>
            <a:pPr marL="493713" indent="-493713">
              <a:spcBef>
                <a:spcPts val="1800"/>
              </a:spcBef>
            </a:pPr>
            <a:r>
              <a:rPr lang="en-US" dirty="0"/>
              <a:t>Part 3: Auto Scaling</a:t>
            </a:r>
          </a:p>
        </p:txBody>
      </p:sp>
    </p:spTree>
    <p:custDataLst>
      <p:tags r:id="rId1"/>
    </p:custDataLst>
    <p:extLst>
      <p:ext uri="{BB962C8B-B14F-4D97-AF65-F5344CB8AC3E}">
        <p14:creationId xmlns:p14="http://schemas.microsoft.com/office/powerpoint/2010/main" val="276732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Alarm Examples</a:t>
            </a:r>
          </a:p>
        </p:txBody>
      </p:sp>
      <p:sp>
        <p:nvSpPr>
          <p:cNvPr id="9" name="Rectangle 8"/>
          <p:cNvSpPr/>
          <p:nvPr/>
        </p:nvSpPr>
        <p:spPr>
          <a:xfrm>
            <a:off x="698226" y="1784061"/>
            <a:ext cx="2382904" cy="4502771"/>
          </a:xfrm>
          <a:prstGeom prst="rect">
            <a:avLst/>
          </a:prstGeom>
        </p:spPr>
        <p:txBody>
          <a:bodyPr wrap="square">
            <a:spAutoFit/>
          </a:bodyPr>
          <a:lstStyle/>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EC2</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RDS</a:t>
            </a:r>
          </a:p>
          <a:p>
            <a:pPr algn="ctr">
              <a:lnSpc>
                <a:spcPct val="90000"/>
              </a:lnSpc>
              <a:spcBef>
                <a:spcPts val="6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Elastic Load Balancing</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49550BDD-CA50-3F4E-918A-A37050A2D124}"/>
              </a:ext>
            </a:extLst>
          </p:cNvPr>
          <p:cNvPicPr>
            <a:picLocks noChangeAspect="1"/>
          </p:cNvPicPr>
          <p:nvPr/>
        </p:nvPicPr>
        <p:blipFill>
          <a:blip r:embed="rId4"/>
          <a:stretch>
            <a:fillRect/>
          </a:stretch>
        </p:blipFill>
        <p:spPr>
          <a:xfrm>
            <a:off x="3308904" y="1714774"/>
            <a:ext cx="1143000" cy="4660900"/>
          </a:xfrm>
          <a:prstGeom prst="rect">
            <a:avLst/>
          </a:prstGeom>
        </p:spPr>
      </p:pic>
      <p:sp>
        <p:nvSpPr>
          <p:cNvPr id="10" name="Rectangle 9">
            <a:extLst>
              <a:ext uri="{FF2B5EF4-FFF2-40B4-BE49-F238E27FC236}">
                <a16:creationId xmlns:a16="http://schemas.microsoft.com/office/drawing/2014/main" id="{EBE4E953-C2ED-154B-A7D1-EAC5A0D20A87}"/>
              </a:ext>
            </a:extLst>
          </p:cNvPr>
          <p:cNvSpPr/>
          <p:nvPr/>
        </p:nvSpPr>
        <p:spPr>
          <a:xfrm>
            <a:off x="4798946" y="1989390"/>
            <a:ext cx="6790080" cy="4601260"/>
          </a:xfrm>
          <a:prstGeom prst="rect">
            <a:avLst/>
          </a:prstGeom>
        </p:spPr>
        <p:txBody>
          <a:bodyPr wrap="square">
            <a:spAutoFit/>
          </a:bodyPr>
          <a:lstStyle/>
          <a:p>
            <a:pPr>
              <a:spcBef>
                <a:spcPts val="1200"/>
              </a:spcBef>
              <a:spcAft>
                <a:spcPts val="4200"/>
              </a:spcAft>
              <a:buClr>
                <a:schemeClr val="bg2">
                  <a:lumMod val="10000"/>
                </a:schemeClr>
              </a:buClr>
            </a:pPr>
            <a:r>
              <a:rPr lang="fr-FR" sz="2800" dirty="0">
                <a:latin typeface="Amazon Ember Light" charset="0"/>
                <a:ea typeface="Amazon Ember Light" charset="0"/>
                <a:cs typeface="Amazon Ember Light" charset="0"/>
              </a:rPr>
              <a:t>Si l'utilisation du processeur est &gt; 60 % pendant 5 minutes</a:t>
            </a:r>
            <a:r>
              <a:rPr lang="en-US" sz="2800" dirty="0">
                <a:latin typeface="Amazon Ember Light" charset="0"/>
                <a:ea typeface="Amazon Ember Light" charset="0"/>
                <a:cs typeface="Amazon Ember Light" charset="0"/>
              </a:rPr>
              <a:t>…</a:t>
            </a:r>
            <a:endParaRPr lang="en-US" sz="2800" b="1" dirty="0">
              <a:solidFill>
                <a:srgbClr val="0070C0"/>
              </a:solidFill>
              <a:latin typeface="Amazon Ember Light" charset="0"/>
              <a:ea typeface="Amazon Ember Light" charset="0"/>
              <a:cs typeface="Amazon Ember Light" charset="0"/>
            </a:endParaRPr>
          </a:p>
          <a:p>
            <a:pPr>
              <a:spcBef>
                <a:spcPts val="3600"/>
              </a:spcBef>
              <a:spcAft>
                <a:spcPts val="4200"/>
              </a:spcAft>
              <a:buClr>
                <a:schemeClr val="bg2">
                  <a:lumMod val="10000"/>
                </a:schemeClr>
              </a:buClr>
            </a:pPr>
            <a:r>
              <a:rPr lang="fr-FR" sz="2800" dirty="0">
                <a:latin typeface="Amazon Ember Light" charset="0"/>
                <a:ea typeface="Amazon Ember Light" charset="0"/>
                <a:cs typeface="Amazon Ember Light" charset="0"/>
              </a:rPr>
              <a:t>Si le nombre de connexions simultanées est &gt; 10 pendant 1 minute</a:t>
            </a:r>
            <a:r>
              <a:rPr lang="en-US" sz="2800" dirty="0">
                <a:latin typeface="Amazon Ember Light" charset="0"/>
                <a:ea typeface="Amazon Ember Light" charset="0"/>
                <a:cs typeface="Amazon Ember Light" charset="0"/>
              </a:rPr>
              <a:t>…</a:t>
            </a:r>
          </a:p>
          <a:p>
            <a:pPr>
              <a:spcBef>
                <a:spcPts val="3000"/>
              </a:spcBef>
              <a:spcAft>
                <a:spcPts val="4200"/>
              </a:spcAft>
              <a:buClr>
                <a:schemeClr val="bg2">
                  <a:lumMod val="10000"/>
                </a:schemeClr>
              </a:buClr>
            </a:pPr>
            <a:r>
              <a:rPr lang="fr-FR" sz="2800" dirty="0">
                <a:latin typeface="Amazon Ember Light" charset="0"/>
                <a:ea typeface="Amazon Ember Light" charset="0"/>
                <a:cs typeface="Amazon Ember Light" charset="0"/>
              </a:rPr>
              <a:t>Si le nombre d'hôtes sains est &lt; 5 pendant 10 minutes</a:t>
            </a:r>
            <a:r>
              <a:rPr lang="en-US" sz="2800" dirty="0">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41135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Actions</a:t>
            </a:r>
          </a:p>
        </p:txBody>
      </p:sp>
      <p:pic>
        <p:nvPicPr>
          <p:cNvPr id="6" name="Picture 5">
            <a:extLst>
              <a:ext uri="{FF2B5EF4-FFF2-40B4-BE49-F238E27FC236}">
                <a16:creationId xmlns:a16="http://schemas.microsoft.com/office/drawing/2014/main" id="{A3543036-4EB7-B541-96A5-F2F80563F6D6}"/>
              </a:ext>
            </a:extLst>
          </p:cNvPr>
          <p:cNvPicPr>
            <a:picLocks noChangeAspect="1"/>
          </p:cNvPicPr>
          <p:nvPr/>
        </p:nvPicPr>
        <p:blipFill>
          <a:blip r:embed="rId4"/>
          <a:stretch>
            <a:fillRect/>
          </a:stretch>
        </p:blipFill>
        <p:spPr>
          <a:xfrm>
            <a:off x="1481037" y="1321286"/>
            <a:ext cx="9514954" cy="5130800"/>
          </a:xfrm>
          <a:prstGeom prst="rect">
            <a:avLst/>
          </a:prstGeom>
        </p:spPr>
      </p:pic>
    </p:spTree>
    <p:custDataLst>
      <p:tags r:id="rId1"/>
    </p:custDataLst>
    <p:extLst>
      <p:ext uri="{BB962C8B-B14F-4D97-AF65-F5344CB8AC3E}">
        <p14:creationId xmlns:p14="http://schemas.microsoft.com/office/powerpoint/2010/main" val="124218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523247" cy="1324160"/>
          </a:xfrm>
        </p:spPr>
        <p:txBody>
          <a:bodyPr>
            <a:noAutofit/>
          </a:bodyPr>
          <a:lstStyle/>
          <a:p>
            <a:pPr marL="457200" lvl="1" indent="-457200">
              <a:lnSpc>
                <a:spcPct val="100000"/>
              </a:lnSpc>
              <a:spcBef>
                <a:spcPts val="1000"/>
              </a:spcBef>
              <a:spcAft>
                <a:spcPts val="800"/>
              </a:spcAft>
            </a:pPr>
            <a:r>
              <a:rPr lang="fr-FR" sz="2800" dirty="0"/>
              <a:t>Amazon </a:t>
            </a:r>
            <a:r>
              <a:rPr lang="fr-FR" sz="2800" dirty="0" err="1"/>
              <a:t>CloudWatch</a:t>
            </a:r>
            <a:r>
              <a:rPr lang="fr-FR" sz="2800" dirty="0"/>
              <a:t> suit et surveille les performances et la santé de vos ressources et applications</a:t>
            </a:r>
            <a:r>
              <a:rPr lang="en-US" sz="2800" dirty="0"/>
              <a:t>.</a:t>
            </a:r>
          </a:p>
          <a:p>
            <a:pPr marL="457200" lvl="1" indent="-457200">
              <a:lnSpc>
                <a:spcPct val="100000"/>
              </a:lnSpc>
              <a:spcBef>
                <a:spcPts val="1000"/>
              </a:spcBef>
              <a:spcAft>
                <a:spcPts val="800"/>
              </a:spcAft>
            </a:pPr>
            <a:r>
              <a:rPr lang="en-US" sz="2800" dirty="0"/>
              <a:t>Il </a:t>
            </a:r>
            <a:r>
              <a:rPr lang="en-US" sz="2800" dirty="0" err="1"/>
              <a:t>vous</a:t>
            </a:r>
            <a:r>
              <a:rPr lang="en-US" sz="2800" dirty="0"/>
              <a:t> permet de:</a:t>
            </a:r>
          </a:p>
          <a:p>
            <a:pPr marL="914400" lvl="2" indent="-457200">
              <a:lnSpc>
                <a:spcPct val="100000"/>
              </a:lnSpc>
              <a:spcBef>
                <a:spcPts val="1000"/>
              </a:spcBef>
              <a:spcAft>
                <a:spcPts val="800"/>
              </a:spcAft>
            </a:pPr>
            <a:r>
              <a:rPr lang="fr-FR" sz="2400" dirty="0"/>
              <a:t>Suivre les performances des ressources et des applications</a:t>
            </a:r>
          </a:p>
          <a:p>
            <a:pPr marL="914400" lvl="2" indent="-457200">
              <a:lnSpc>
                <a:spcPct val="100000"/>
              </a:lnSpc>
              <a:spcBef>
                <a:spcPts val="1000"/>
              </a:spcBef>
              <a:spcAft>
                <a:spcPts val="800"/>
              </a:spcAft>
            </a:pPr>
            <a:r>
              <a:rPr lang="fr-FR" sz="2400" dirty="0"/>
              <a:t>Collecter et surveiller les fichiers journaux</a:t>
            </a:r>
          </a:p>
          <a:p>
            <a:pPr marL="914400" lvl="2" indent="-457200">
              <a:lnSpc>
                <a:spcPct val="100000"/>
              </a:lnSpc>
              <a:spcBef>
                <a:spcPts val="1000"/>
              </a:spcBef>
              <a:spcAft>
                <a:spcPts val="800"/>
              </a:spcAft>
            </a:pPr>
            <a:r>
              <a:rPr lang="fr-FR" sz="2400" dirty="0"/>
              <a:t>Soyez averti lorsqu'une alarme se déclenche</a:t>
            </a:r>
          </a:p>
          <a:p>
            <a:pPr marL="457200" lvl="1" indent="-457200">
              <a:lnSpc>
                <a:spcPct val="100000"/>
              </a:lnSpc>
              <a:spcBef>
                <a:spcPts val="1000"/>
              </a:spcBef>
              <a:spcAft>
                <a:spcPts val="800"/>
              </a:spcAft>
            </a:pPr>
            <a:r>
              <a:rPr lang="fr-FR" sz="3200" dirty="0" err="1"/>
              <a:t>CloudWatch</a:t>
            </a:r>
            <a:r>
              <a:rPr lang="fr-FR" sz="3200" dirty="0"/>
              <a:t> se compose de trois composants principaux : métriques, alarmes et événements</a:t>
            </a:r>
            <a:r>
              <a:rPr lang="en-US" sz="3200" dirty="0"/>
              <a:t>.</a:t>
            </a:r>
          </a:p>
          <a:p>
            <a:pPr marL="457200" lvl="1" indent="-457200">
              <a:lnSpc>
                <a:spcPct val="100000"/>
              </a:lnSpc>
              <a:spcBef>
                <a:spcPts val="1000"/>
              </a:spcBef>
              <a:spcAft>
                <a:spcPts val="800"/>
              </a:spcAft>
            </a:pPr>
            <a:endParaRPr lang="en-US" sz="2800" dirty="0"/>
          </a:p>
        </p:txBody>
      </p:sp>
      <p:pic>
        <p:nvPicPr>
          <p:cNvPr id="6" name="Picture 5">
            <a:extLst>
              <a:ext uri="{FF2B5EF4-FFF2-40B4-BE49-F238E27FC236}">
                <a16:creationId xmlns:a16="http://schemas.microsoft.com/office/drawing/2014/main" id="{C92AEB89-A07F-5A4C-84E4-2C18DD8633D5}"/>
              </a:ext>
            </a:extLst>
          </p:cNvPr>
          <p:cNvPicPr>
            <a:picLocks noChangeAspect="1"/>
          </p:cNvPicPr>
          <p:nvPr/>
        </p:nvPicPr>
        <p:blipFill>
          <a:blip r:embed="rId4"/>
          <a:stretch>
            <a:fillRect/>
          </a:stretch>
        </p:blipFill>
        <p:spPr>
          <a:xfrm>
            <a:off x="9850935" y="2533282"/>
            <a:ext cx="1291320" cy="144944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82528BB-42A9-BC42-A287-A624C5EBE01B}"/>
              </a:ext>
            </a:extLst>
          </p:cNvPr>
          <p:cNvSpPr txBox="1"/>
          <p:nvPr/>
        </p:nvSpPr>
        <p:spPr>
          <a:xfrm>
            <a:off x="9689323" y="4103759"/>
            <a:ext cx="1614545" cy="707886"/>
          </a:xfrm>
          <a:prstGeom prst="rect">
            <a:avLst/>
          </a:prstGeom>
          <a:noFill/>
        </p:spPr>
        <p:txBody>
          <a:bodyPr wrap="none" rtlCol="0">
            <a:spAutoFit/>
          </a:bodyPr>
          <a:lstStyle/>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extLst>
      <p:ext uri="{BB962C8B-B14F-4D97-AF65-F5344CB8AC3E}">
        <p14:creationId xmlns:p14="http://schemas.microsoft.com/office/powerpoint/2010/main" val="73461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3: Scaling</a:t>
            </a:r>
          </a:p>
        </p:txBody>
      </p:sp>
    </p:spTree>
    <p:custDataLst>
      <p:tags r:id="rId1"/>
    </p:custDataLst>
    <p:extLst>
      <p:ext uri="{BB962C8B-B14F-4D97-AF65-F5344CB8AC3E}">
        <p14:creationId xmlns:p14="http://schemas.microsoft.com/office/powerpoint/2010/main" val="172905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fr-FR" dirty="0"/>
              <a:t>Qu'est-ce que le </a:t>
            </a:r>
            <a:r>
              <a:rPr lang="fr-FR" dirty="0" err="1"/>
              <a:t>Scaling</a:t>
            </a:r>
            <a:r>
              <a:rPr lang="fr-FR" dirty="0"/>
              <a:t> (mise à l'échelle)</a:t>
            </a:r>
            <a:r>
              <a:rPr lang="en-US" dirty="0"/>
              <a:t>?</a:t>
            </a:r>
          </a:p>
        </p:txBody>
      </p:sp>
      <p:pic>
        <p:nvPicPr>
          <p:cNvPr id="26" name="Picture 25">
            <a:extLst>
              <a:ext uri="{FF2B5EF4-FFF2-40B4-BE49-F238E27FC236}">
                <a16:creationId xmlns:a16="http://schemas.microsoft.com/office/drawing/2014/main" id="{E763990D-640F-2445-9B4E-900EFFA5B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461" y="2049677"/>
            <a:ext cx="2512400" cy="2442615"/>
          </a:xfrm>
          <a:prstGeom prst="rect">
            <a:avLst/>
          </a:prstGeom>
        </p:spPr>
      </p:pic>
      <p:sp>
        <p:nvSpPr>
          <p:cNvPr id="35" name="TextBox 34">
            <a:extLst>
              <a:ext uri="{FF2B5EF4-FFF2-40B4-BE49-F238E27FC236}">
                <a16:creationId xmlns:a16="http://schemas.microsoft.com/office/drawing/2014/main" id="{1F319898-FF75-D24B-85A3-9E75C80F0D1B}"/>
              </a:ext>
            </a:extLst>
          </p:cNvPr>
          <p:cNvSpPr txBox="1"/>
          <p:nvPr/>
        </p:nvSpPr>
        <p:spPr>
          <a:xfrm>
            <a:off x="1189057" y="4709835"/>
            <a:ext cx="2645208" cy="562772"/>
          </a:xfrm>
          <a:prstGeom prst="rect">
            <a:avLst/>
          </a:prstGeom>
          <a:noFill/>
        </p:spPr>
        <p:txBody>
          <a:bodyPr wrap="square" lIns="0" tIns="0" rIns="0" bIns="0" rtlCol="0" anchor="t">
            <a:noAutofit/>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Scaling</a:t>
            </a:r>
            <a:br>
              <a:rPr lang="en-US" sz="2400" b="1" dirty="0">
                <a:latin typeface="Amazon Ember" panose="020B0603020204020204" pitchFamily="34" charset="0"/>
                <a:ea typeface="Amazon Ember" panose="020B0603020204020204" pitchFamily="34" charset="0"/>
                <a:cs typeface="Amazon Ember" panose="020B0603020204020204" pitchFamily="34" charset="0"/>
              </a:rPr>
            </a:b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CC62840A-9197-B949-8982-2F0A350BBEBC}"/>
              </a:ext>
            </a:extLst>
          </p:cNvPr>
          <p:cNvSpPr/>
          <p:nvPr/>
        </p:nvSpPr>
        <p:spPr>
          <a:xfrm>
            <a:off x="4534237" y="1801448"/>
            <a:ext cx="7109123" cy="4528419"/>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fr-FR" sz="2800" dirty="0"/>
              <a:t>Le service </a:t>
            </a:r>
            <a:r>
              <a:rPr lang="fr-FR" sz="2800" dirty="0" err="1"/>
              <a:t>Scaling</a:t>
            </a:r>
            <a:r>
              <a:rPr lang="fr-FR" sz="2800" dirty="0"/>
              <a:t> fournit une interface utilisateur simple et puissante qui vous permet de créer des plans de mise à l'échelle pour les ressources, y compris</a:t>
            </a:r>
            <a:r>
              <a:rPr lang="en-US" sz="2800" dirty="0"/>
              <a:t>:</a:t>
            </a:r>
          </a:p>
          <a:p>
            <a:pPr marL="457200" indent="-457200">
              <a:lnSpc>
                <a:spcPct val="90000"/>
              </a:lnSpc>
              <a:spcBef>
                <a:spcPts val="1800"/>
              </a:spcBef>
              <a:spcAft>
                <a:spcPts val="800"/>
              </a:spcAft>
              <a:buClr>
                <a:schemeClr val="bg2">
                  <a:lumMod val="10000"/>
                </a:schemeClr>
              </a:buClr>
              <a:buBlip>
                <a:blip r:embed="rId5"/>
              </a:buBlip>
            </a:pPr>
            <a:r>
              <a:rPr lang="fr-FR" sz="2800" dirty="0"/>
              <a:t>Instances Amazon EC2 et flottes Spot</a:t>
            </a:r>
            <a:r>
              <a:rPr lang="en-US" sz="2800" dirty="0"/>
              <a:t>s</a:t>
            </a:r>
          </a:p>
          <a:p>
            <a:pPr marL="457200" indent="-457200">
              <a:lnSpc>
                <a:spcPct val="90000"/>
              </a:lnSpc>
              <a:spcBef>
                <a:spcPts val="1800"/>
              </a:spcBef>
              <a:spcAft>
                <a:spcPts val="800"/>
              </a:spcAft>
              <a:buClr>
                <a:schemeClr val="bg2">
                  <a:lumMod val="10000"/>
                </a:schemeClr>
              </a:buClr>
              <a:buBlip>
                <a:blip r:embed="rId5"/>
              </a:buBlip>
            </a:pPr>
            <a:r>
              <a:rPr lang="en-US" sz="2800" dirty="0"/>
              <a:t>Tables Amazon DynamoDB </a:t>
            </a:r>
          </a:p>
          <a:p>
            <a:pPr marL="457200" indent="-457200">
              <a:lnSpc>
                <a:spcPct val="90000"/>
              </a:lnSpc>
              <a:spcBef>
                <a:spcPts val="1800"/>
              </a:spcBef>
              <a:spcAft>
                <a:spcPts val="800"/>
              </a:spcAft>
              <a:buClr>
                <a:schemeClr val="bg2">
                  <a:lumMod val="10000"/>
                </a:schemeClr>
              </a:buClr>
              <a:buBlip>
                <a:blip r:embed="rId5"/>
              </a:buBlip>
            </a:pPr>
            <a:r>
              <a:rPr lang="fr-FR" sz="2800" dirty="0"/>
              <a:t>Tables et index Amazon </a:t>
            </a:r>
            <a:r>
              <a:rPr lang="fr-FR" sz="2800" dirty="0" err="1"/>
              <a:t>DynamoDB</a:t>
            </a:r>
            <a:endParaRPr lang="fr-FR" sz="2800" dirty="0"/>
          </a:p>
          <a:p>
            <a:pPr marL="457200" indent="-457200">
              <a:lnSpc>
                <a:spcPct val="90000"/>
              </a:lnSpc>
              <a:spcBef>
                <a:spcPts val="1800"/>
              </a:spcBef>
              <a:spcAft>
                <a:spcPts val="800"/>
              </a:spcAft>
              <a:buClr>
                <a:schemeClr val="bg2">
                  <a:lumMod val="10000"/>
                </a:schemeClr>
              </a:buClr>
              <a:buBlip>
                <a:blip r:embed="rId5"/>
              </a:buBlip>
            </a:pPr>
            <a:r>
              <a:rPr lang="en-US" sz="2800" dirty="0"/>
              <a:t>Replicas Amazon Aurora</a:t>
            </a:r>
            <a:endParaRPr lang="en-US" sz="26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91651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et Scaling In</a:t>
            </a:r>
          </a:p>
        </p:txBody>
      </p:sp>
      <p:sp>
        <p:nvSpPr>
          <p:cNvPr id="6" name="Rectangle 5">
            <a:extLst>
              <a:ext uri="{FF2B5EF4-FFF2-40B4-BE49-F238E27FC236}">
                <a16:creationId xmlns:a16="http://schemas.microsoft.com/office/drawing/2014/main" id="{3807B868-8C00-E44C-8138-A870259C67F0}"/>
              </a:ext>
            </a:extLst>
          </p:cNvPr>
          <p:cNvSpPr/>
          <p:nvPr/>
        </p:nvSpPr>
        <p:spPr>
          <a:xfrm>
            <a:off x="6135370" y="3953659"/>
            <a:ext cx="822960" cy="8118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4268F9-7C26-9941-B925-A1D6F79D23F8}"/>
              </a:ext>
            </a:extLst>
          </p:cNvPr>
          <p:cNvSpPr txBox="1"/>
          <p:nvPr/>
        </p:nvSpPr>
        <p:spPr>
          <a:xfrm>
            <a:off x="958973" y="2046737"/>
            <a:ext cx="1468238" cy="745438"/>
          </a:xfrm>
          <a:prstGeom prst="rect">
            <a:avLst/>
          </a:prstGeom>
          <a:noFill/>
        </p:spPr>
        <p:txBody>
          <a:bodyPr wrap="square" lIns="0" tIns="0" rIns="0" bIns="0" rtlCol="0" anchor="t">
            <a:noAutofit/>
          </a:bodyPr>
          <a:lstStyle/>
          <a:p>
            <a:pPr algn="ctr"/>
            <a:r>
              <a:rPr lang="en-US" b="1" dirty="0"/>
              <a:t>Elastic Load Balancing</a:t>
            </a:r>
          </a:p>
        </p:txBody>
      </p:sp>
      <p:sp>
        <p:nvSpPr>
          <p:cNvPr id="9" name="Rounded Rectangle 8">
            <a:extLst>
              <a:ext uri="{FF2B5EF4-FFF2-40B4-BE49-F238E27FC236}">
                <a16:creationId xmlns:a16="http://schemas.microsoft.com/office/drawing/2014/main" id="{8B365B1A-8EC2-1A48-8037-2C4C6AE59950}"/>
              </a:ext>
            </a:extLst>
          </p:cNvPr>
          <p:cNvSpPr/>
          <p:nvPr/>
        </p:nvSpPr>
        <p:spPr>
          <a:xfrm>
            <a:off x="1825401"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Rounded Rectangle 9">
            <a:extLst>
              <a:ext uri="{FF2B5EF4-FFF2-40B4-BE49-F238E27FC236}">
                <a16:creationId xmlns:a16="http://schemas.microsoft.com/office/drawing/2014/main" id="{EB9AE9C7-2A3A-0F4E-B79A-5C17B83253C4}"/>
              </a:ext>
            </a:extLst>
          </p:cNvPr>
          <p:cNvSpPr/>
          <p:nvPr/>
        </p:nvSpPr>
        <p:spPr>
          <a:xfrm>
            <a:off x="5054703"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Rounded Rectangle 10">
            <a:extLst>
              <a:ext uri="{FF2B5EF4-FFF2-40B4-BE49-F238E27FC236}">
                <a16:creationId xmlns:a16="http://schemas.microsoft.com/office/drawing/2014/main" id="{2DA82329-B0F2-D743-B6DC-FFD1142CD49F}"/>
              </a:ext>
            </a:extLst>
          </p:cNvPr>
          <p:cNvSpPr/>
          <p:nvPr/>
        </p:nvSpPr>
        <p:spPr>
          <a:xfrm>
            <a:off x="8284005"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1">
            <a:extLst>
              <a:ext uri="{FF2B5EF4-FFF2-40B4-BE49-F238E27FC236}">
                <a16:creationId xmlns:a16="http://schemas.microsoft.com/office/drawing/2014/main" id="{5FECD3A3-C86A-054A-B64E-F0014B18A5B4}"/>
              </a:ext>
            </a:extLst>
          </p:cNvPr>
          <p:cNvSpPr txBox="1">
            <a:spLocks noChangeArrowheads="1"/>
          </p:cNvSpPr>
          <p:nvPr/>
        </p:nvSpPr>
        <p:spPr bwMode="auto">
          <a:xfrm>
            <a:off x="1840185"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3" name="TextBox 31">
            <a:extLst>
              <a:ext uri="{FF2B5EF4-FFF2-40B4-BE49-F238E27FC236}">
                <a16:creationId xmlns:a16="http://schemas.microsoft.com/office/drawing/2014/main" id="{7B2E53B9-A7A7-C04F-AD3B-EF289659ED32}"/>
              </a:ext>
            </a:extLst>
          </p:cNvPr>
          <p:cNvSpPr txBox="1">
            <a:spLocks noChangeArrowheads="1"/>
          </p:cNvSpPr>
          <p:nvPr/>
        </p:nvSpPr>
        <p:spPr bwMode="auto">
          <a:xfrm>
            <a:off x="8289539" y="4752593"/>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4" name="TextBox 31">
            <a:extLst>
              <a:ext uri="{FF2B5EF4-FFF2-40B4-BE49-F238E27FC236}">
                <a16:creationId xmlns:a16="http://schemas.microsoft.com/office/drawing/2014/main" id="{B25B6748-BC03-8449-A447-CD621C00BF9E}"/>
              </a:ext>
            </a:extLst>
          </p:cNvPr>
          <p:cNvSpPr txBox="1">
            <a:spLocks noChangeArrowheads="1"/>
          </p:cNvSpPr>
          <p:nvPr/>
        </p:nvSpPr>
        <p:spPr bwMode="auto">
          <a:xfrm>
            <a:off x="5054703"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5" name="TextBox 14">
            <a:extLst>
              <a:ext uri="{FF2B5EF4-FFF2-40B4-BE49-F238E27FC236}">
                <a16:creationId xmlns:a16="http://schemas.microsoft.com/office/drawing/2014/main" id="{B0909324-0DAD-1541-9C8C-61AC2AEDCEB6}"/>
              </a:ext>
            </a:extLst>
          </p:cNvPr>
          <p:cNvSpPr txBox="1"/>
          <p:nvPr/>
        </p:nvSpPr>
        <p:spPr>
          <a:xfrm>
            <a:off x="1825401" y="5490896"/>
            <a:ext cx="3021981" cy="461665"/>
          </a:xfrm>
          <a:prstGeom prst="rect">
            <a:avLst/>
          </a:prstGeom>
          <a:noFill/>
        </p:spPr>
        <p:txBody>
          <a:bodyPr wrap="none" rtlCol="0">
            <a:spAutoFit/>
          </a:bodyPr>
          <a:lstStyle/>
          <a:p>
            <a:r>
              <a:rPr lang="en-US" sz="2400" b="1" dirty="0"/>
              <a:t>Base Configuration</a:t>
            </a:r>
          </a:p>
        </p:txBody>
      </p:sp>
      <p:sp>
        <p:nvSpPr>
          <p:cNvPr id="16" name="TextBox 15">
            <a:extLst>
              <a:ext uri="{FF2B5EF4-FFF2-40B4-BE49-F238E27FC236}">
                <a16:creationId xmlns:a16="http://schemas.microsoft.com/office/drawing/2014/main" id="{5FAB1901-D05D-6F4A-BB5D-01A6AD5B8051}"/>
              </a:ext>
            </a:extLst>
          </p:cNvPr>
          <p:cNvSpPr txBox="1"/>
          <p:nvPr/>
        </p:nvSpPr>
        <p:spPr>
          <a:xfrm>
            <a:off x="5570668" y="5490895"/>
            <a:ext cx="1891865" cy="461665"/>
          </a:xfrm>
          <a:prstGeom prst="rect">
            <a:avLst/>
          </a:prstGeom>
          <a:noFill/>
        </p:spPr>
        <p:txBody>
          <a:bodyPr wrap="none" rtlCol="0">
            <a:spAutoFit/>
          </a:bodyPr>
          <a:lstStyle/>
          <a:p>
            <a:r>
              <a:rPr lang="en-US" sz="2400" b="1" dirty="0"/>
              <a:t>Scaling Out</a:t>
            </a:r>
          </a:p>
        </p:txBody>
      </p:sp>
      <p:sp>
        <p:nvSpPr>
          <p:cNvPr id="17" name="TextBox 16">
            <a:extLst>
              <a:ext uri="{FF2B5EF4-FFF2-40B4-BE49-F238E27FC236}">
                <a16:creationId xmlns:a16="http://schemas.microsoft.com/office/drawing/2014/main" id="{CC250342-E7B3-024F-8E99-25AD690C1E07}"/>
              </a:ext>
            </a:extLst>
          </p:cNvPr>
          <p:cNvSpPr txBox="1"/>
          <p:nvPr/>
        </p:nvSpPr>
        <p:spPr>
          <a:xfrm>
            <a:off x="8928212" y="5492351"/>
            <a:ext cx="1635384" cy="461665"/>
          </a:xfrm>
          <a:prstGeom prst="rect">
            <a:avLst/>
          </a:prstGeom>
          <a:noFill/>
        </p:spPr>
        <p:txBody>
          <a:bodyPr wrap="none" rtlCol="0">
            <a:spAutoFit/>
          </a:bodyPr>
          <a:lstStyle/>
          <a:p>
            <a:r>
              <a:rPr lang="en-US" sz="2400" b="1" dirty="0"/>
              <a:t>Scaling In</a:t>
            </a:r>
          </a:p>
        </p:txBody>
      </p:sp>
      <p:sp>
        <p:nvSpPr>
          <p:cNvPr id="18" name="TextBox 17">
            <a:extLst>
              <a:ext uri="{FF2B5EF4-FFF2-40B4-BE49-F238E27FC236}">
                <a16:creationId xmlns:a16="http://schemas.microsoft.com/office/drawing/2014/main" id="{1E8C819E-8148-6846-8BE3-4E919639E03C}"/>
              </a:ext>
            </a:extLst>
          </p:cNvPr>
          <p:cNvSpPr txBox="1"/>
          <p:nvPr/>
        </p:nvSpPr>
        <p:spPr>
          <a:xfrm>
            <a:off x="5543051" y="5901839"/>
            <a:ext cx="1975131" cy="830997"/>
          </a:xfrm>
          <a:prstGeom prst="rect">
            <a:avLst/>
          </a:prstGeom>
          <a:noFill/>
        </p:spPr>
        <p:txBody>
          <a:bodyPr wrap="square" rtlCol="0">
            <a:spAutoFit/>
          </a:bodyPr>
          <a:lstStyle/>
          <a:p>
            <a:pPr algn="ctr"/>
            <a:r>
              <a:rPr lang="en-US" sz="2400" b="1" dirty="0">
                <a:solidFill>
                  <a:srgbClr val="FF0000"/>
                </a:solidFill>
              </a:rPr>
              <a:t>Launch Instances</a:t>
            </a:r>
          </a:p>
        </p:txBody>
      </p:sp>
      <p:sp>
        <p:nvSpPr>
          <p:cNvPr id="19" name="TextBox 18">
            <a:extLst>
              <a:ext uri="{FF2B5EF4-FFF2-40B4-BE49-F238E27FC236}">
                <a16:creationId xmlns:a16="http://schemas.microsoft.com/office/drawing/2014/main" id="{A84E3E8F-EBF0-D54C-8BAF-2D85AA2E4A53}"/>
              </a:ext>
            </a:extLst>
          </p:cNvPr>
          <p:cNvSpPr txBox="1"/>
          <p:nvPr/>
        </p:nvSpPr>
        <p:spPr>
          <a:xfrm>
            <a:off x="8780025" y="5901839"/>
            <a:ext cx="2064898" cy="830997"/>
          </a:xfrm>
          <a:prstGeom prst="rect">
            <a:avLst/>
          </a:prstGeom>
          <a:noFill/>
        </p:spPr>
        <p:txBody>
          <a:bodyPr wrap="square" rtlCol="0">
            <a:spAutoFit/>
          </a:bodyPr>
          <a:lstStyle/>
          <a:p>
            <a:pPr algn="ctr"/>
            <a:r>
              <a:rPr lang="en-US" sz="2400" b="1" dirty="0">
                <a:solidFill>
                  <a:srgbClr val="FF0000"/>
                </a:solidFill>
              </a:rPr>
              <a:t>Terminate Instances</a:t>
            </a:r>
          </a:p>
        </p:txBody>
      </p:sp>
      <p:cxnSp>
        <p:nvCxnSpPr>
          <p:cNvPr id="20" name="Straight Connector 19">
            <a:extLst>
              <a:ext uri="{FF2B5EF4-FFF2-40B4-BE49-F238E27FC236}">
                <a16:creationId xmlns:a16="http://schemas.microsoft.com/office/drawing/2014/main" id="{10590AE2-E7F6-4C4F-80D3-49F53F0DAB23}"/>
              </a:ext>
            </a:extLst>
          </p:cNvPr>
          <p:cNvCxnSpPr/>
          <p:nvPr/>
        </p:nvCxnSpPr>
        <p:spPr>
          <a:xfrm flipH="1">
            <a:off x="3287297"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D588707-AC34-5E4F-9C9A-40ED237B5210}"/>
              </a:ext>
            </a:extLst>
          </p:cNvPr>
          <p:cNvCxnSpPr/>
          <p:nvPr/>
        </p:nvCxnSpPr>
        <p:spPr>
          <a:xfrm flipH="1">
            <a:off x="2808945"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16928C54-EC38-E541-8A07-3C7BC59D24E6}"/>
              </a:ext>
            </a:extLst>
          </p:cNvPr>
          <p:cNvCxnSpPr/>
          <p:nvPr/>
        </p:nvCxnSpPr>
        <p:spPr>
          <a:xfrm flipV="1">
            <a:off x="2814494"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3E90EED8-2A3C-A345-AC25-FE18415BB13E}"/>
              </a:ext>
            </a:extLst>
          </p:cNvPr>
          <p:cNvCxnSpPr/>
          <p:nvPr/>
        </p:nvCxnSpPr>
        <p:spPr>
          <a:xfrm flipV="1">
            <a:off x="3723296"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BEC71AF3-7ADD-0B4B-95F5-D23B67FEF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134" y="4057907"/>
            <a:ext cx="678369" cy="703493"/>
          </a:xfrm>
          <a:prstGeom prst="rect">
            <a:avLst/>
          </a:prstGeom>
        </p:spPr>
      </p:pic>
      <p:pic>
        <p:nvPicPr>
          <p:cNvPr id="25" name="Picture 24">
            <a:extLst>
              <a:ext uri="{FF2B5EF4-FFF2-40B4-BE49-F238E27FC236}">
                <a16:creationId xmlns:a16="http://schemas.microsoft.com/office/drawing/2014/main" id="{CDF0D600-A818-1B43-BFF3-96CE3652D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60" y="4053524"/>
            <a:ext cx="678369" cy="703493"/>
          </a:xfrm>
          <a:prstGeom prst="rect">
            <a:avLst/>
          </a:prstGeom>
        </p:spPr>
      </p:pic>
      <p:pic>
        <p:nvPicPr>
          <p:cNvPr id="27" name="Picture 26">
            <a:extLst>
              <a:ext uri="{FF2B5EF4-FFF2-40B4-BE49-F238E27FC236}">
                <a16:creationId xmlns:a16="http://schemas.microsoft.com/office/drawing/2014/main" id="{77F705D7-D985-A140-9C8E-627533BBF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079" y="1367181"/>
            <a:ext cx="1396443" cy="1675734"/>
          </a:xfrm>
          <a:prstGeom prst="rect">
            <a:avLst/>
          </a:prstGeom>
        </p:spPr>
      </p:pic>
      <p:cxnSp>
        <p:nvCxnSpPr>
          <p:cNvPr id="28" name="Straight Connector 27">
            <a:extLst>
              <a:ext uri="{FF2B5EF4-FFF2-40B4-BE49-F238E27FC236}">
                <a16:creationId xmlns:a16="http://schemas.microsoft.com/office/drawing/2014/main" id="{64100297-9EFB-F54E-83BC-CFF3E4612CA7}"/>
              </a:ext>
            </a:extLst>
          </p:cNvPr>
          <p:cNvCxnSpPr/>
          <p:nvPr/>
        </p:nvCxnSpPr>
        <p:spPr>
          <a:xfrm flipH="1">
            <a:off x="9757478"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8D9848E-4048-2142-9DA2-818154C73537}"/>
              </a:ext>
            </a:extLst>
          </p:cNvPr>
          <p:cNvCxnSpPr/>
          <p:nvPr/>
        </p:nvCxnSpPr>
        <p:spPr>
          <a:xfrm flipH="1">
            <a:off x="9279126"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8088911-CF3E-D249-B64F-470BB44609C0}"/>
              </a:ext>
            </a:extLst>
          </p:cNvPr>
          <p:cNvCxnSpPr/>
          <p:nvPr/>
        </p:nvCxnSpPr>
        <p:spPr>
          <a:xfrm flipV="1">
            <a:off x="9284675"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D97A151-76D1-2046-BC87-B0BC91D8D787}"/>
              </a:ext>
            </a:extLst>
          </p:cNvPr>
          <p:cNvCxnSpPr/>
          <p:nvPr/>
        </p:nvCxnSpPr>
        <p:spPr>
          <a:xfrm flipV="1">
            <a:off x="10193477"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CD906E34-A568-7940-AEDD-0416D820F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683" y="1422599"/>
            <a:ext cx="1396443" cy="1675734"/>
          </a:xfrm>
          <a:prstGeom prst="rect">
            <a:avLst/>
          </a:prstGeom>
        </p:spPr>
      </p:pic>
      <p:pic>
        <p:nvPicPr>
          <p:cNvPr id="33" name="Picture 32">
            <a:extLst>
              <a:ext uri="{FF2B5EF4-FFF2-40B4-BE49-F238E27FC236}">
                <a16:creationId xmlns:a16="http://schemas.microsoft.com/office/drawing/2014/main" id="{9E916F76-FDA2-B446-B423-22B0C97C6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293" y="4020619"/>
            <a:ext cx="678369" cy="703493"/>
          </a:xfrm>
          <a:prstGeom prst="rect">
            <a:avLst/>
          </a:prstGeom>
        </p:spPr>
      </p:pic>
      <p:pic>
        <p:nvPicPr>
          <p:cNvPr id="34" name="Picture 33">
            <a:extLst>
              <a:ext uri="{FF2B5EF4-FFF2-40B4-BE49-F238E27FC236}">
                <a16:creationId xmlns:a16="http://schemas.microsoft.com/office/drawing/2014/main" id="{81761C74-F93B-5C44-AD2A-DED7B0F1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956" y="4020621"/>
            <a:ext cx="678369" cy="703493"/>
          </a:xfrm>
          <a:prstGeom prst="rect">
            <a:avLst/>
          </a:prstGeom>
        </p:spPr>
      </p:pic>
      <p:cxnSp>
        <p:nvCxnSpPr>
          <p:cNvPr id="36" name="Straight Connector 35">
            <a:extLst>
              <a:ext uri="{FF2B5EF4-FFF2-40B4-BE49-F238E27FC236}">
                <a16:creationId xmlns:a16="http://schemas.microsoft.com/office/drawing/2014/main" id="{2AE1D94D-931C-7241-BFD9-9A06E384D95B}"/>
              </a:ext>
            </a:extLst>
          </p:cNvPr>
          <p:cNvCxnSpPr/>
          <p:nvPr/>
        </p:nvCxnSpPr>
        <p:spPr>
          <a:xfrm flipH="1">
            <a:off x="6515768" y="299769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280F3F49-B136-AE41-B057-341A8E022AF4}"/>
              </a:ext>
            </a:extLst>
          </p:cNvPr>
          <p:cNvCxnSpPr/>
          <p:nvPr/>
        </p:nvCxnSpPr>
        <p:spPr>
          <a:xfrm flipH="1">
            <a:off x="5727082" y="3774041"/>
            <a:ext cx="1607070"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6EAC2F0-D7B8-E547-AA09-2A42939D5135}"/>
              </a:ext>
            </a:extLst>
          </p:cNvPr>
          <p:cNvCxnSpPr/>
          <p:nvPr/>
        </p:nvCxnSpPr>
        <p:spPr>
          <a:xfrm flipV="1">
            <a:off x="572708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3421750F-2A5B-FA4F-AA4B-C4806DBA544B}"/>
              </a:ext>
            </a:extLst>
          </p:cNvPr>
          <p:cNvCxnSpPr/>
          <p:nvPr/>
        </p:nvCxnSpPr>
        <p:spPr>
          <a:xfrm flipV="1">
            <a:off x="733415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508CF2D4-9E75-1244-AA3B-9752CA2BF066}"/>
              </a:ext>
            </a:extLst>
          </p:cNvPr>
          <p:cNvCxnSpPr/>
          <p:nvPr/>
        </p:nvCxnSpPr>
        <p:spPr>
          <a:xfrm flipV="1">
            <a:off x="6512612" y="3774041"/>
            <a:ext cx="0" cy="283866"/>
          </a:xfrm>
          <a:prstGeom prst="line">
            <a:avLst/>
          </a:prstGeom>
        </p:spPr>
        <p:style>
          <a:lnRef idx="3">
            <a:schemeClr val="dk1"/>
          </a:lnRef>
          <a:fillRef idx="0">
            <a:schemeClr val="dk1"/>
          </a:fillRef>
          <a:effectRef idx="2">
            <a:schemeClr val="dk1"/>
          </a:effectRef>
          <a:fontRef idx="minor">
            <a:schemeClr val="tx1"/>
          </a:fontRef>
        </p:style>
      </p:cxnSp>
      <p:pic>
        <p:nvPicPr>
          <p:cNvPr id="41" name="Picture 40">
            <a:extLst>
              <a:ext uri="{FF2B5EF4-FFF2-40B4-BE49-F238E27FC236}">
                <a16:creationId xmlns:a16="http://schemas.microsoft.com/office/drawing/2014/main" id="{F2C5A49D-C26B-D44E-B570-25B3C36F3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381" y="1456189"/>
            <a:ext cx="1396443" cy="1675734"/>
          </a:xfrm>
          <a:prstGeom prst="rect">
            <a:avLst/>
          </a:prstGeom>
        </p:spPr>
      </p:pic>
      <p:pic>
        <p:nvPicPr>
          <p:cNvPr id="42" name="Picture 41">
            <a:extLst>
              <a:ext uri="{FF2B5EF4-FFF2-40B4-BE49-F238E27FC236}">
                <a16:creationId xmlns:a16="http://schemas.microsoft.com/office/drawing/2014/main" id="{251D8F78-458E-4645-8F09-B20C42F67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290" y="4020621"/>
            <a:ext cx="678369" cy="703493"/>
          </a:xfrm>
          <a:prstGeom prst="rect">
            <a:avLst/>
          </a:prstGeom>
        </p:spPr>
      </p:pic>
      <p:pic>
        <p:nvPicPr>
          <p:cNvPr id="43" name="Picture 42">
            <a:extLst>
              <a:ext uri="{FF2B5EF4-FFF2-40B4-BE49-F238E27FC236}">
                <a16:creationId xmlns:a16="http://schemas.microsoft.com/office/drawing/2014/main" id="{06E8273A-4BB7-8541-A08F-53874FA84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382" y="4020621"/>
            <a:ext cx="678369" cy="703493"/>
          </a:xfrm>
          <a:prstGeom prst="rect">
            <a:avLst/>
          </a:prstGeom>
        </p:spPr>
      </p:pic>
      <p:pic>
        <p:nvPicPr>
          <p:cNvPr id="44" name="Picture 43">
            <a:extLst>
              <a:ext uri="{FF2B5EF4-FFF2-40B4-BE49-F238E27FC236}">
                <a16:creationId xmlns:a16="http://schemas.microsoft.com/office/drawing/2014/main" id="{73B24EBD-2701-1945-88AA-389A6D336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666" y="4020620"/>
            <a:ext cx="678369" cy="703493"/>
          </a:xfrm>
          <a:prstGeom prst="rect">
            <a:avLst/>
          </a:prstGeom>
        </p:spPr>
      </p:pic>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Scaling</a:t>
            </a:r>
          </a:p>
        </p:txBody>
      </p:sp>
      <p:pic>
        <p:nvPicPr>
          <p:cNvPr id="30" name="Picture 29"/>
          <p:cNvPicPr>
            <a:picLocks noChangeAspect="1"/>
          </p:cNvPicPr>
          <p:nvPr/>
        </p:nvPicPr>
        <p:blipFill>
          <a:blip r:embed="rId4"/>
          <a:stretch>
            <a:fillRect/>
          </a:stretch>
        </p:blipFill>
        <p:spPr>
          <a:xfrm>
            <a:off x="5074002" y="1649896"/>
            <a:ext cx="2025890" cy="195721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02315" y="4086228"/>
            <a:ext cx="11555675" cy="2310376"/>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5"/>
              </a:buBlip>
            </a:pPr>
            <a:r>
              <a:rPr lang="fr-FR"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Lance ou met fin aux instances </a:t>
            </a:r>
            <a:r>
              <a:rPr lang="fr-FR" sz="2800" dirty="0">
                <a:latin typeface="Amazon Ember Light" charset="0"/>
                <a:ea typeface="Amazon Ember Light" charset="0"/>
                <a:cs typeface="Amazon Ember Light" charset="0"/>
              </a:rPr>
              <a:t>en fonction de conditions spécifiées</a:t>
            </a:r>
            <a:r>
              <a:rPr lang="en-US" sz="2800" dirty="0">
                <a:latin typeface="Amazon Ember Light" charset="0"/>
                <a:ea typeface="Amazon Ember Light" charset="0"/>
                <a:cs typeface="Amazon Ember Light" charset="0"/>
              </a:rPr>
              <a:t>.</a:t>
            </a:r>
          </a:p>
          <a:p>
            <a:pPr marL="457200" indent="-457200">
              <a:lnSpc>
                <a:spcPct val="90000"/>
              </a:lnSpc>
              <a:spcBef>
                <a:spcPts val="1800"/>
              </a:spcBef>
              <a:spcAft>
                <a:spcPts val="800"/>
              </a:spcAft>
              <a:buClr>
                <a:schemeClr val="bg2">
                  <a:lumMod val="10000"/>
                </a:schemeClr>
              </a:buClr>
              <a:buBlip>
                <a:blip r:embed="rId5"/>
              </a:buBlip>
            </a:pPr>
            <a:r>
              <a:rPr lang="fr-FR" sz="2800" dirty="0">
                <a:latin typeface="Amazon Ember Light" charset="0"/>
                <a:ea typeface="Amazon Ember Light" charset="0"/>
                <a:cs typeface="Amazon Ember Light" charset="0"/>
              </a:rPr>
              <a:t>Enregistre automatiquement </a:t>
            </a:r>
            <a:r>
              <a:rPr lang="fr-FR"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les nouvelles instances</a:t>
            </a:r>
            <a:r>
              <a:rPr lang="fr-FR" sz="2800" dirty="0">
                <a:latin typeface="Amazon Ember Light" charset="0"/>
                <a:ea typeface="Amazon Ember Light" charset="0"/>
                <a:cs typeface="Amazon Ember Light" charset="0"/>
              </a:rPr>
              <a:t> auprès des équilibreurs de charge lorsque cela est spécifié</a:t>
            </a:r>
            <a:r>
              <a:rPr lang="en-US" sz="2800" dirty="0">
                <a:latin typeface="Amazon Ember Light" charset="0"/>
                <a:ea typeface="Amazon Ember Light" charset="0"/>
                <a:cs typeface="Amazon Ember Light" charset="0"/>
              </a:rPr>
              <a:t>.</a:t>
            </a:r>
          </a:p>
          <a:p>
            <a:pPr marL="457200" indent="-457200">
              <a:lnSpc>
                <a:spcPct val="90000"/>
              </a:lnSpc>
              <a:spcBef>
                <a:spcPts val="1800"/>
              </a:spcBef>
              <a:spcAft>
                <a:spcPts val="800"/>
              </a:spcAft>
              <a:buClr>
                <a:schemeClr val="bg2">
                  <a:lumMod val="10000"/>
                </a:schemeClr>
              </a:buClr>
              <a:buBlip>
                <a:blip r:embed="rId5"/>
              </a:buBlip>
            </a:pPr>
            <a:r>
              <a:rPr lang="fr-FR" sz="2800" dirty="0">
                <a:latin typeface="Amazon Ember Light" charset="0"/>
                <a:ea typeface="Amazon Ember Light" charset="0"/>
                <a:cs typeface="Amazon Ember Light" charset="0"/>
              </a:rPr>
              <a:t>Peut être lancé dans toutes les zones de disponibilité</a:t>
            </a:r>
            <a:r>
              <a:rPr lang="en-US" sz="2800" dirty="0">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35036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Capacity Management</a:t>
            </a:r>
          </a:p>
        </p:txBody>
      </p:sp>
      <p:pic>
        <p:nvPicPr>
          <p:cNvPr id="4" name="Content Placeholder 4">
            <a:extLst>
              <a:ext uri="{FF2B5EF4-FFF2-40B4-BE49-F238E27FC236}">
                <a16:creationId xmlns:a16="http://schemas.microsoft.com/office/drawing/2014/main" id="{C6A2C146-730D-194F-A7C7-4FE5AC24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9" y="2006221"/>
            <a:ext cx="5832810" cy="4145928"/>
          </a:xfrm>
          <a:prstGeom prst="rect">
            <a:avLst/>
          </a:prstGeom>
        </p:spPr>
      </p:pic>
      <p:pic>
        <p:nvPicPr>
          <p:cNvPr id="6" name="Picture 5">
            <a:extLst>
              <a:ext uri="{FF2B5EF4-FFF2-40B4-BE49-F238E27FC236}">
                <a16:creationId xmlns:a16="http://schemas.microsoft.com/office/drawing/2014/main" id="{0B9914FC-20FB-F545-96B4-06CB48D9C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409" y="2006221"/>
            <a:ext cx="6068039" cy="3992724"/>
          </a:xfrm>
          <a:prstGeom prst="rect">
            <a:avLst/>
          </a:prstGeom>
        </p:spPr>
      </p:pic>
    </p:spTree>
    <p:custDataLst>
      <p:tags r:id="rId1"/>
    </p:custDataLst>
    <p:extLst>
      <p:ext uri="{BB962C8B-B14F-4D97-AF65-F5344CB8AC3E}">
        <p14:creationId xmlns:p14="http://schemas.microsoft.com/office/powerpoint/2010/main" val="2185084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Scaling Components</a:t>
            </a:r>
          </a:p>
        </p:txBody>
      </p:sp>
      <p:graphicFrame>
        <p:nvGraphicFramePr>
          <p:cNvPr id="20" name="Diagram 19">
            <a:extLst>
              <a:ext uri="{FF2B5EF4-FFF2-40B4-BE49-F238E27FC236}">
                <a16:creationId xmlns:a16="http://schemas.microsoft.com/office/drawing/2014/main" id="{590AF833-8694-4640-ACE9-413F059EE275}"/>
              </a:ext>
            </a:extLst>
          </p:cNvPr>
          <p:cNvGraphicFramePr/>
          <p:nvPr/>
        </p:nvGraphicFramePr>
        <p:xfrm>
          <a:off x="1181100" y="1291167"/>
          <a:ext cx="9626600" cy="2080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Rectangle 36">
            <a:extLst>
              <a:ext uri="{FF2B5EF4-FFF2-40B4-BE49-F238E27FC236}">
                <a16:creationId xmlns:a16="http://schemas.microsoft.com/office/drawing/2014/main" id="{40556642-A3FF-7E42-A556-F61A35C48268}"/>
              </a:ext>
            </a:extLst>
          </p:cNvPr>
          <p:cNvSpPr/>
          <p:nvPr/>
        </p:nvSpPr>
        <p:spPr>
          <a:xfrm>
            <a:off x="11811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WHAT?</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AMI</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Instance type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Security groups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Roles</a:t>
            </a:r>
          </a:p>
        </p:txBody>
      </p:sp>
      <p:sp>
        <p:nvSpPr>
          <p:cNvPr id="38" name="Rectangle 37">
            <a:extLst>
              <a:ext uri="{FF2B5EF4-FFF2-40B4-BE49-F238E27FC236}">
                <a16:creationId xmlns:a16="http://schemas.microsoft.com/office/drawing/2014/main" id="{04C71D3A-AB03-B740-B4E2-310A640385B2}"/>
              </a:ext>
            </a:extLst>
          </p:cNvPr>
          <p:cNvSpPr/>
          <p:nvPr/>
        </p:nvSpPr>
        <p:spPr>
          <a:xfrm>
            <a:off x="4254500" y="3295650"/>
            <a:ext cx="3619500" cy="3407087"/>
          </a:xfrm>
          <a:prstGeom prst="rect">
            <a:avLst/>
          </a:prstGeom>
        </p:spPr>
        <p:txBody>
          <a:bodyPr wrap="square">
            <a:spAutoFit/>
          </a:bodyPr>
          <a:lstStyle/>
          <a:p>
            <a:pPr algn="ctr">
              <a:lnSpc>
                <a:spcPct val="90000"/>
              </a:lnSpc>
              <a:spcBef>
                <a:spcPts val="18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WHERE?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VPC and subnet(s)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Load balancer</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Minimum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Maximum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Desired capacity</a:t>
            </a:r>
          </a:p>
        </p:txBody>
      </p:sp>
      <p:sp>
        <p:nvSpPr>
          <p:cNvPr id="40" name="Rectangle 39">
            <a:extLst>
              <a:ext uri="{FF2B5EF4-FFF2-40B4-BE49-F238E27FC236}">
                <a16:creationId xmlns:a16="http://schemas.microsoft.com/office/drawing/2014/main" id="{977C97D5-43FC-0041-8197-49CD87F93B69}"/>
              </a:ext>
            </a:extLst>
          </p:cNvPr>
          <p:cNvSpPr/>
          <p:nvPr/>
        </p:nvSpPr>
        <p:spPr>
          <a:xfrm>
            <a:off x="78359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WHEN?</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Scheduled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On-demand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Scale-out policy</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Scale-in policy</a:t>
            </a:r>
          </a:p>
        </p:txBody>
      </p:sp>
    </p:spTree>
    <p:custDataLst>
      <p:tags r:id="rId1"/>
    </p:custDataLst>
    <p:extLst>
      <p:ext uri="{BB962C8B-B14F-4D97-AF65-F5344CB8AC3E}">
        <p14:creationId xmlns:p14="http://schemas.microsoft.com/office/powerpoint/2010/main" val="31887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animEffect transition="in" filter="fade">
                                      <p:cBhvr>
                                        <p:cTn id="7" dur="500"/>
                                        <p:tgtEl>
                                          <p:spTgt spid="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5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xEl>
                                              <p:pRg st="1" end="1"/>
                                            </p:txEl>
                                          </p:spTgt>
                                        </p:tgtEl>
                                        <p:attrNameLst>
                                          <p:attrName>style.visibility</p:attrName>
                                        </p:attrNameLst>
                                      </p:cBhvr>
                                      <p:to>
                                        <p:strVal val="visible"/>
                                      </p:to>
                                    </p:set>
                                    <p:animEffect transition="in" filter="fade">
                                      <p:cBhvr>
                                        <p:cTn id="32" dur="500"/>
                                        <p:tgtEl>
                                          <p:spTgt spid="3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animEffect transition="in" filter="fade">
                                      <p:cBhvr>
                                        <p:cTn id="37" dur="500"/>
                                        <p:tgtEl>
                                          <p:spTgt spid="3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xEl>
                                              <p:pRg st="0" end="0"/>
                                            </p:txEl>
                                          </p:spTgt>
                                        </p:tgtEl>
                                        <p:attrNameLst>
                                          <p:attrName>style.visibility</p:attrName>
                                        </p:attrNameLst>
                                      </p:cBhvr>
                                      <p:to>
                                        <p:strVal val="visible"/>
                                      </p:to>
                                    </p:set>
                                    <p:animEffect transition="in" filter="fade">
                                      <p:cBhvr>
                                        <p:cTn id="42" dur="500"/>
                                        <p:tgtEl>
                                          <p:spTgt spid="3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xEl>
                                              <p:pRg st="3" end="3"/>
                                            </p:txEl>
                                          </p:spTgt>
                                        </p:tgtEl>
                                        <p:attrNameLst>
                                          <p:attrName>style.visibility</p:attrName>
                                        </p:attrNameLst>
                                      </p:cBhvr>
                                      <p:to>
                                        <p:strVal val="visible"/>
                                      </p:to>
                                    </p:set>
                                    <p:animEffect transition="in" filter="fade">
                                      <p:cBhvr>
                                        <p:cTn id="47" dur="500"/>
                                        <p:tgtEl>
                                          <p:spTgt spid="38">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xEl>
                                              <p:pRg st="4" end="4"/>
                                            </p:txEl>
                                          </p:spTgt>
                                        </p:tgtEl>
                                        <p:attrNameLst>
                                          <p:attrName>style.visibility</p:attrName>
                                        </p:attrNameLst>
                                      </p:cBhvr>
                                      <p:to>
                                        <p:strVal val="visible"/>
                                      </p:to>
                                    </p:set>
                                    <p:animEffect transition="in" filter="fade">
                                      <p:cBhvr>
                                        <p:cTn id="52" dur="500"/>
                                        <p:tgtEl>
                                          <p:spTgt spid="38">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xEl>
                                              <p:pRg st="5" end="5"/>
                                            </p:txEl>
                                          </p:spTgt>
                                        </p:tgtEl>
                                        <p:attrNameLst>
                                          <p:attrName>style.visibility</p:attrName>
                                        </p:attrNameLst>
                                      </p:cBhvr>
                                      <p:to>
                                        <p:strVal val="visible"/>
                                      </p:to>
                                    </p:set>
                                    <p:animEffect transition="in" filter="fade">
                                      <p:cBhvr>
                                        <p:cTn id="57" dur="500"/>
                                        <p:tgtEl>
                                          <p:spTgt spid="38">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0" end="0"/>
                                            </p:txEl>
                                          </p:spTgt>
                                        </p:tgtEl>
                                        <p:attrNameLst>
                                          <p:attrName>style.visibility</p:attrName>
                                        </p:attrNameLst>
                                      </p:cBhvr>
                                      <p:to>
                                        <p:strVal val="visible"/>
                                      </p:to>
                                    </p:set>
                                    <p:animEffect transition="in" filter="fade">
                                      <p:cBhvr>
                                        <p:cTn id="67" dur="500"/>
                                        <p:tgtEl>
                                          <p:spTgt spid="4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xEl>
                                              <p:pRg st="2" end="2"/>
                                            </p:txEl>
                                          </p:spTgt>
                                        </p:tgtEl>
                                        <p:attrNameLst>
                                          <p:attrName>style.visibility</p:attrName>
                                        </p:attrNameLst>
                                      </p:cBhvr>
                                      <p:to>
                                        <p:strVal val="visible"/>
                                      </p:to>
                                    </p:set>
                                    <p:animEffect transition="in" filter="fade">
                                      <p:cBhvr>
                                        <p:cTn id="72" dur="500"/>
                                        <p:tgtEl>
                                          <p:spTgt spid="40">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0">
                                            <p:txEl>
                                              <p:pRg st="3" end="3"/>
                                            </p:txEl>
                                          </p:spTgt>
                                        </p:tgtEl>
                                        <p:attrNameLst>
                                          <p:attrName>style.visibility</p:attrName>
                                        </p:attrNameLst>
                                      </p:cBhvr>
                                      <p:to>
                                        <p:strVal val="visible"/>
                                      </p:to>
                                    </p:set>
                                    <p:animEffect transition="in" filter="fade">
                                      <p:cBhvr>
                                        <p:cTn id="77" dur="500"/>
                                        <p:tgtEl>
                                          <p:spTgt spid="40">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4" end="4"/>
                                            </p:txEl>
                                          </p:spTgt>
                                        </p:tgtEl>
                                        <p:attrNameLst>
                                          <p:attrName>style.visibility</p:attrName>
                                        </p:attrNameLst>
                                      </p:cBhvr>
                                      <p:to>
                                        <p:strVal val="visible"/>
                                      </p:to>
                                    </p:set>
                                    <p:animEffect transition="in" filter="fade">
                                      <p:cBhvr>
                                        <p:cTn id="82" dur="500"/>
                                        <p:tgtEl>
                                          <p:spTgt spid="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Auto Scaling</a:t>
            </a:r>
          </a:p>
        </p:txBody>
      </p:sp>
      <p:pic>
        <p:nvPicPr>
          <p:cNvPr id="7" name="Content Placeholder 3">
            <a:extLst>
              <a:ext uri="{FF2B5EF4-FFF2-40B4-BE49-F238E27FC236}">
                <a16:creationId xmlns:a16="http://schemas.microsoft.com/office/drawing/2014/main" id="{9A7931E8-6FD1-6141-AD05-5898B7038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279478"/>
            <a:ext cx="8957038" cy="5179308"/>
          </a:xfrm>
          <a:prstGeom prst="rect">
            <a:avLst/>
          </a:prstGeom>
        </p:spPr>
      </p:pic>
    </p:spTree>
    <p:custDataLst>
      <p:tags r:id="rId1"/>
    </p:custDataLst>
    <p:extLst>
      <p:ext uri="{BB962C8B-B14F-4D97-AF65-F5344CB8AC3E}">
        <p14:creationId xmlns:p14="http://schemas.microsoft.com/office/powerpoint/2010/main" val="173032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a:xfrm>
            <a:off x="0" y="263527"/>
            <a:ext cx="9306513" cy="779463"/>
          </a:xfrm>
        </p:spPr>
        <p:txBody>
          <a:bodyPr/>
          <a:lstStyle/>
          <a:p>
            <a:r>
              <a:rPr lang="en-US" dirty="0" err="1"/>
              <a:t>Objectifs</a:t>
            </a:r>
            <a:r>
              <a:rPr lang="en-US" dirty="0"/>
              <a:t> du module</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2295754"/>
            <a:ext cx="11078308" cy="3296978"/>
          </a:xfrm>
        </p:spPr>
        <p:txBody>
          <a:bodyPr anchor="ctr">
            <a:noAutofit/>
          </a:bodyPr>
          <a:lstStyle/>
          <a:p>
            <a:pPr marL="219075" lvl="1" indent="0" defTabSz="342900">
              <a:lnSpc>
                <a:spcPct val="100000"/>
              </a:lnSpc>
              <a:spcBef>
                <a:spcPts val="300"/>
              </a:spcBef>
              <a:spcAft>
                <a:spcPts val="600"/>
              </a:spcAft>
              <a:buClr>
                <a:schemeClr val="accent1"/>
              </a:buClr>
              <a:buNone/>
              <a:tabLst>
                <a:tab pos="8461375" algn="r"/>
              </a:tabLst>
            </a:pPr>
            <a:r>
              <a:rPr lang="en-US" sz="2800" dirty="0" err="1"/>
              <a:t>Discuter</a:t>
            </a:r>
            <a:r>
              <a:rPr lang="en-US" sz="2800" dirty="0"/>
              <a:t> des concepts </a:t>
            </a:r>
            <a:r>
              <a:rPr lang="en-US" sz="2800" dirty="0" err="1"/>
              <a:t>clés</a:t>
            </a:r>
            <a:r>
              <a:rPr lang="en-US" sz="2800" dirty="0"/>
              <a:t> </a:t>
            </a:r>
            <a:r>
              <a:rPr lang="en-US" sz="2800" dirty="0" err="1"/>
              <a:t>liés</a:t>
            </a:r>
            <a:r>
              <a:rPr lang="en-US" sz="2800" dirty="0"/>
              <a:t> à Elastic Load Balancing (ELB), Amazon CloudWatch et Auto Scaling pour </a:t>
            </a:r>
            <a:r>
              <a:rPr lang="en-US" sz="2800" dirty="0" err="1"/>
              <a:t>comprendre</a:t>
            </a:r>
            <a:r>
              <a:rPr lang="en-US" sz="2800" dirty="0"/>
              <a:t>:</a:t>
            </a:r>
          </a:p>
          <a:p>
            <a:pPr marL="682625" lvl="1" indent="-463550" defTabSz="342900">
              <a:lnSpc>
                <a:spcPct val="100000"/>
              </a:lnSpc>
              <a:spcBef>
                <a:spcPts val="300"/>
              </a:spcBef>
              <a:spcAft>
                <a:spcPts val="600"/>
              </a:spcAft>
              <a:buClr>
                <a:schemeClr val="accent1"/>
              </a:buClr>
              <a:tabLst>
                <a:tab pos="8461375" algn="r"/>
              </a:tabLst>
            </a:pPr>
            <a:r>
              <a:rPr lang="fr-FR" sz="2800" dirty="0"/>
              <a:t>Comment répartir le trafic sur les instances Amazon Elastic Compute Cloud (EC2) à l'aide d'Elastic </a:t>
            </a:r>
            <a:r>
              <a:rPr lang="fr-FR" sz="2800" dirty="0" err="1"/>
              <a:t>Load</a:t>
            </a:r>
            <a:r>
              <a:rPr lang="fr-FR" sz="2800" dirty="0"/>
              <a:t> Balancing (ELB</a:t>
            </a:r>
            <a:r>
              <a:rPr lang="en-US" sz="2800" dirty="0"/>
              <a:t>).</a:t>
            </a:r>
          </a:p>
          <a:p>
            <a:pPr marL="682625" lvl="1" indent="-463550" defTabSz="342900">
              <a:lnSpc>
                <a:spcPct val="100000"/>
              </a:lnSpc>
              <a:spcBef>
                <a:spcPts val="300"/>
              </a:spcBef>
              <a:spcAft>
                <a:spcPts val="600"/>
              </a:spcAft>
              <a:buClr>
                <a:schemeClr val="accent1"/>
              </a:buClr>
              <a:tabLst>
                <a:tab pos="8461375" algn="r"/>
              </a:tabLst>
            </a:pPr>
            <a:r>
              <a:rPr lang="fr-FR" sz="2800" dirty="0"/>
              <a:t>La capacité d'Auto </a:t>
            </a:r>
            <a:r>
              <a:rPr lang="fr-FR" sz="2800" dirty="0" err="1"/>
              <a:t>Scaling</a:t>
            </a:r>
            <a:r>
              <a:rPr lang="fr-FR" sz="2800" dirty="0"/>
              <a:t> à lancer et libérer des serveurs en réponse aux changements de charge de travail</a:t>
            </a:r>
            <a:r>
              <a:rPr lang="en-US" sz="2800" dirty="0"/>
              <a:t>.</a:t>
            </a:r>
          </a:p>
          <a:p>
            <a:pPr marL="682625" lvl="1" indent="-463550" defTabSz="342900">
              <a:lnSpc>
                <a:spcPct val="100000"/>
              </a:lnSpc>
              <a:spcBef>
                <a:spcPts val="300"/>
              </a:spcBef>
              <a:spcAft>
                <a:spcPts val="600"/>
              </a:spcAft>
              <a:buClr>
                <a:schemeClr val="accent1"/>
              </a:buClr>
              <a:tabLst>
                <a:tab pos="8461375" algn="r"/>
              </a:tabLst>
            </a:pPr>
            <a:r>
              <a:rPr lang="fr-FR" sz="2800" dirty="0"/>
              <a:t>Comment </a:t>
            </a:r>
            <a:r>
              <a:rPr lang="fr-FR" sz="2800" dirty="0" err="1"/>
              <a:t>CloudWatch</a:t>
            </a:r>
            <a:r>
              <a:rPr lang="fr-FR" sz="2800" dirty="0"/>
              <a:t> vous permet de surveiller les ressources et les applications AWS en temps réel</a:t>
            </a:r>
            <a:r>
              <a:rPr lang="en-US" sz="2800" dirty="0"/>
              <a:t>.</a:t>
            </a:r>
          </a:p>
          <a:p>
            <a:pPr marL="682625" lvl="1" indent="-463550" defTabSz="342900">
              <a:lnSpc>
                <a:spcPct val="100000"/>
              </a:lnSpc>
              <a:spcBef>
                <a:spcPts val="300"/>
              </a:spcBef>
              <a:spcAft>
                <a:spcPts val="600"/>
              </a:spcAft>
              <a:buClr>
                <a:schemeClr val="accent1"/>
              </a:buClr>
              <a:tabLst>
                <a:tab pos="8461375" algn="r"/>
              </a:tabLst>
            </a:pPr>
            <a:endParaRPr lang="en-US" sz="2800" dirty="0"/>
          </a:p>
        </p:txBody>
      </p:sp>
    </p:spTree>
    <p:extLst>
      <p:ext uri="{BB962C8B-B14F-4D97-AF65-F5344CB8AC3E}">
        <p14:creationId xmlns:p14="http://schemas.microsoft.com/office/powerpoint/2010/main" val="249458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Resumé</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062" y="5104294"/>
            <a:ext cx="1031375" cy="996812"/>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9004486" y="4463621"/>
            <a:ext cx="2204547" cy="461665"/>
          </a:xfrm>
          <a:prstGeom prst="rect">
            <a:avLst/>
          </a:prstGeom>
          <a:noFill/>
          <a:ln>
            <a:noFill/>
          </a:ln>
          <a:effectLst/>
        </p:spPr>
        <p:txBody>
          <a:bodyPr wrap="square" rtlCol="0">
            <a:spAutoFit/>
          </a:bodyPr>
          <a:lstStyle/>
          <a:p>
            <a:pPr algn="ctr"/>
            <a:r>
              <a:rPr lang="en-US" sz="2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6" name="TextBox 15"/>
          <p:cNvSpPr txBox="1"/>
          <p:nvPr/>
        </p:nvSpPr>
        <p:spPr>
          <a:xfrm>
            <a:off x="4289092" y="3182171"/>
            <a:ext cx="1119795"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servers at </a:t>
            </a: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alarm threshold</a:t>
            </a:r>
            <a:endParaRPr lang="en-US" sz="14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932343" y="4242920"/>
            <a:ext cx="1018259"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Auto Scaling is alerted and scales out</a:t>
            </a:r>
          </a:p>
        </p:txBody>
      </p:sp>
      <p:cxnSp>
        <p:nvCxnSpPr>
          <p:cNvPr id="19" name="Straight Arrow Connector 18"/>
          <p:cNvCxnSpPr>
            <a:endCxn id="9" idx="3"/>
          </p:cNvCxnSpPr>
          <p:nvPr/>
        </p:nvCxnSpPr>
        <p:spPr>
          <a:xfrm flipH="1">
            <a:off x="6191436" y="4931713"/>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5305271" y="5211605"/>
            <a:ext cx="734459" cy="767613"/>
          </a:xfrm>
          <a:prstGeom prst="roundRect">
            <a:avLst/>
          </a:prstGeom>
          <a:solidFill>
            <a:schemeClr val="bg2">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4023836" y="5145730"/>
            <a:ext cx="122878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New server is ready before capacity is reached</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672" y="3562698"/>
            <a:ext cx="947131" cy="999748"/>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642" y="4289706"/>
            <a:ext cx="975360" cy="942848"/>
          </a:xfrm>
          <a:prstGeom prst="rect">
            <a:avLst/>
          </a:prstGeom>
        </p:spPr>
      </p:pic>
      <p:sp>
        <p:nvSpPr>
          <p:cNvPr id="30" name="TextBox 29"/>
          <p:cNvSpPr txBox="1"/>
          <p:nvPr/>
        </p:nvSpPr>
        <p:spPr>
          <a:xfrm>
            <a:off x="346920" y="4346964"/>
            <a:ext cx="132152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Users never experience interruption in accessibility</a:t>
            </a:r>
          </a:p>
        </p:txBody>
      </p:sp>
      <p:cxnSp>
        <p:nvCxnSpPr>
          <p:cNvPr id="31" name="Straight Arrow Connector 30"/>
          <p:cNvCxnSpPr>
            <a:stCxn id="29" idx="3"/>
            <a:endCxn id="23" idx="1"/>
          </p:cNvCxnSpPr>
          <p:nvPr/>
        </p:nvCxnSpPr>
        <p:spPr>
          <a:xfrm flipV="1">
            <a:off x="2721002" y="406257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083" y="4411852"/>
            <a:ext cx="726376" cy="706199"/>
          </a:xfrm>
          <a:prstGeom prst="rect">
            <a:avLst/>
          </a:prstGeom>
        </p:spPr>
      </p:pic>
      <p:cxnSp>
        <p:nvCxnSpPr>
          <p:cNvPr id="24" name="Straight Arrow Connector 23"/>
          <p:cNvCxnSpPr>
            <a:stCxn id="23" idx="3"/>
          </p:cNvCxnSpPr>
          <p:nvPr/>
        </p:nvCxnSpPr>
        <p:spPr>
          <a:xfrm>
            <a:off x="6273804" y="4062573"/>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714569" y="1512591"/>
            <a:ext cx="5586426" cy="1569660"/>
          </a:xfrm>
          <a:prstGeom prst="rect">
            <a:avLst/>
          </a:prstGeom>
        </p:spPr>
        <p:txBody>
          <a:bodyPr wrap="square">
            <a:spAutoFit/>
          </a:bodyPr>
          <a:lstStyle/>
          <a:p>
            <a:pPr algn="ctr">
              <a:spcBef>
                <a:spcPct val="20000"/>
              </a:spcBef>
            </a:pPr>
            <a:r>
              <a:rPr lang="fr-FR" sz="2400" dirty="0">
                <a:latin typeface="Amazon Ember Light" charset="0"/>
                <a:ea typeface="Amazon Ember Light" charset="0"/>
                <a:cs typeface="Amazon Ember Light" charset="0"/>
              </a:rPr>
              <a:t>Un avantage clé d'une infrastructure basée sur le cloud est la rapidité avec laquelle vous pouvez répondre aux changements dans les besoins en ressources</a:t>
            </a:r>
            <a:r>
              <a:rPr lang="en-US" sz="2400" dirty="0">
                <a:latin typeface="Amazon Ember Light" charset="0"/>
                <a:ea typeface="Amazon Ember Light" charset="0"/>
                <a:cs typeface="Amazon Ember Light" charset="0"/>
              </a:rPr>
              <a:t>.</a:t>
            </a:r>
          </a:p>
        </p:txBody>
      </p:sp>
      <p:sp>
        <p:nvSpPr>
          <p:cNvPr id="32" name="Content Placeholder 2"/>
          <p:cNvSpPr>
            <a:spLocks noGrp="1"/>
          </p:cNvSpPr>
          <p:nvPr>
            <p:ph idx="1"/>
          </p:nvPr>
        </p:nvSpPr>
        <p:spPr>
          <a:xfrm>
            <a:off x="889156" y="1470721"/>
            <a:ext cx="4184375" cy="1284071"/>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0" indent="0" algn="ctr">
              <a:spcAft>
                <a:spcPts val="800"/>
              </a:spcAft>
              <a:buNone/>
            </a:pPr>
            <a:r>
              <a:rPr lang="fr-FR" sz="2400" i="1" dirty="0"/>
              <a:t>Assurez-vous que votre architecture peut gérer les changements de la demande</a:t>
            </a:r>
            <a:r>
              <a:rPr lang="en-US" sz="2400" i="1" dirty="0"/>
              <a:t>.</a:t>
            </a:r>
          </a:p>
        </p:txBody>
      </p:sp>
    </p:spTree>
    <p:custDataLst>
      <p:tags r:id="rId1"/>
    </p:custDataLst>
    <p:extLst>
      <p:ext uri="{BB962C8B-B14F-4D97-AF65-F5344CB8AC3E}">
        <p14:creationId xmlns:p14="http://schemas.microsoft.com/office/powerpoint/2010/main" val="247007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500"/>
                            </p:stCondLst>
                            <p:childTnLst>
                              <p:par>
                                <p:cTn id="33" presetID="22" presetClass="entr" presetSubtype="2"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500"/>
                            </p:stCondLst>
                            <p:childTnLst>
                              <p:par>
                                <p:cTn id="48" presetID="10" presetClass="exit" presetSubtype="0" fill="hold" grpId="1" nodeType="afterEffect">
                                  <p:stCondLst>
                                    <p:cond delay="0"/>
                                  </p:stCondLst>
                                  <p:childTnLst>
                                    <p:animEffect transition="out" filter="fade">
                                      <p:cBhvr>
                                        <p:cTn id="49" dur="3000"/>
                                        <p:tgtEl>
                                          <p:spTgt spid="21"/>
                                        </p:tgtEl>
                                      </p:cBhvr>
                                    </p:animEffect>
                                    <p:set>
                                      <p:cBhvr>
                                        <p:cTn id="50" dur="1" fill="hold">
                                          <p:stCondLst>
                                            <p:cond delay="2999"/>
                                          </p:stCondLst>
                                        </p:cTn>
                                        <p:tgtEl>
                                          <p:spTgt spid="21"/>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animBg="1"/>
      <p:bldP spid="21" grpId="1" animBg="1"/>
      <p:bldP spid="22"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679223"/>
            <a:ext cx="10617928" cy="1280695"/>
          </a:xfrm>
        </p:spPr>
        <p:txBody>
          <a:bodyPr>
            <a:noAutofit/>
          </a:bodyPr>
          <a:lstStyle/>
          <a:p>
            <a:r>
              <a:rPr lang="en-US" sz="4800" dirty="0"/>
              <a:t>Module 2, Section 5, Lab 5: </a:t>
            </a:r>
            <a:br>
              <a:rPr lang="en-US" sz="4800" dirty="0"/>
            </a:br>
            <a:r>
              <a:rPr lang="en-US" sz="4800" dirty="0"/>
              <a:t>Scale and Load Balance your Architecture</a:t>
            </a:r>
          </a:p>
        </p:txBody>
      </p:sp>
      <p:grpSp>
        <p:nvGrpSpPr>
          <p:cNvPr id="7" name="Group 6">
            <a:extLst>
              <a:ext uri="{FF2B5EF4-FFF2-40B4-BE49-F238E27FC236}">
                <a16:creationId xmlns:a16="http://schemas.microsoft.com/office/drawing/2014/main" id="{7258B2FE-3598-414B-A175-C906A48BF307}"/>
              </a:ext>
            </a:extLst>
          </p:cNvPr>
          <p:cNvGrpSpPr/>
          <p:nvPr/>
        </p:nvGrpSpPr>
        <p:grpSpPr>
          <a:xfrm>
            <a:off x="11082174" y="5586978"/>
            <a:ext cx="403626" cy="461287"/>
            <a:chOff x="11271015" y="5905029"/>
            <a:chExt cx="403626" cy="461287"/>
          </a:xfrm>
        </p:grpSpPr>
        <p:sp>
          <p:nvSpPr>
            <p:cNvPr id="8" name="Oval 7">
              <a:extLst>
                <a:ext uri="{FF2B5EF4-FFF2-40B4-BE49-F238E27FC236}">
                  <a16:creationId xmlns:a16="http://schemas.microsoft.com/office/drawing/2014/main" id="{75F98DB0-F972-3A46-AB4C-92CBBCE3136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1A7BF6D-A582-EC44-AF9E-AD9285DB6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0" name="TextBox 9">
            <a:extLst>
              <a:ext uri="{FF2B5EF4-FFF2-40B4-BE49-F238E27FC236}">
                <a16:creationId xmlns:a16="http://schemas.microsoft.com/office/drawing/2014/main" id="{D42C7A8D-CE47-A440-B1EE-F196830FE660}"/>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558610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3DF06C-BD3D-6E4C-8C9C-BFC4582D8B68}"/>
              </a:ext>
            </a:extLst>
          </p:cNvPr>
          <p:cNvPicPr>
            <a:picLocks noChangeAspect="1"/>
          </p:cNvPicPr>
          <p:nvPr/>
        </p:nvPicPr>
        <p:blipFill>
          <a:blip r:embed="rId4"/>
          <a:stretch>
            <a:fillRect/>
          </a:stretch>
        </p:blipFill>
        <p:spPr>
          <a:xfrm>
            <a:off x="2346367" y="2157046"/>
            <a:ext cx="7198686" cy="4366416"/>
          </a:xfrm>
          <a:prstGeom prst="rect">
            <a:avLst/>
          </a:prstGeom>
        </p:spPr>
      </p:pic>
      <p:sp>
        <p:nvSpPr>
          <p:cNvPr id="2" name="Title 1"/>
          <p:cNvSpPr>
            <a:spLocks noGrp="1"/>
          </p:cNvSpPr>
          <p:nvPr>
            <p:ph type="title"/>
          </p:nvPr>
        </p:nvSpPr>
        <p:spPr/>
        <p:txBody>
          <a:bodyPr/>
          <a:lstStyle/>
          <a:p>
            <a:r>
              <a:rPr lang="en-US" dirty="0"/>
              <a:t>Lab 5: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start with an infrastructure that needs improvements in terms of scaling and load balancing. Your starting infrastructure is shown below:</a:t>
            </a:r>
          </a:p>
        </p:txBody>
      </p:sp>
    </p:spTree>
    <p:custDataLst>
      <p:tags r:id="rId1"/>
    </p:custDataLst>
    <p:extLst>
      <p:ext uri="{BB962C8B-B14F-4D97-AF65-F5344CB8AC3E}">
        <p14:creationId xmlns:p14="http://schemas.microsoft.com/office/powerpoint/2010/main" val="4151991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Tasks</a:t>
            </a:r>
          </a:p>
        </p:txBody>
      </p:sp>
      <p:sp>
        <p:nvSpPr>
          <p:cNvPr id="3" name="Content Placeholder 2"/>
          <p:cNvSpPr>
            <a:spLocks noGrp="1"/>
          </p:cNvSpPr>
          <p:nvPr>
            <p:ph idx="1"/>
          </p:nvPr>
        </p:nvSpPr>
        <p:spPr>
          <a:xfrm>
            <a:off x="2633870" y="1915612"/>
            <a:ext cx="9164120" cy="4321097"/>
          </a:xfrm>
        </p:spPr>
        <p:txBody>
          <a:bodyPr>
            <a:normAutofit/>
          </a:bodyPr>
          <a:lstStyle/>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Machine Image (AMI) </a:t>
            </a:r>
            <a:r>
              <a:rPr lang="en-US" dirty="0">
                <a:latin typeface="Amazon Ember" panose="020B0603020204020204" pitchFamily="34" charset="0"/>
                <a:ea typeface="Amazon Ember" panose="020B0603020204020204" pitchFamily="34" charset="0"/>
                <a:cs typeface="Amazon Ember" panose="020B0603020204020204" pitchFamily="34" charset="0"/>
              </a:rPr>
              <a:t>for Auto Scaling.</a:t>
            </a:r>
          </a:p>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Application</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Load Balancer</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0" indent="0">
              <a:spcBef>
                <a:spcPts val="3000"/>
              </a:spcBef>
              <a:spcAft>
                <a:spcPts val="12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Launch Configuration </a:t>
            </a:r>
            <a:r>
              <a:rPr lang="en-US" dirty="0"/>
              <a:t>and put it in a security group.</a:t>
            </a:r>
          </a:p>
          <a:p>
            <a:pPr marL="0" indent="0">
              <a:spcBef>
                <a:spcPts val="2800"/>
              </a:spcBef>
              <a:spcAft>
                <a:spcPts val="1200"/>
              </a:spcAft>
              <a:buNone/>
            </a:pPr>
            <a:r>
              <a:rPr lang="en-US" dirty="0"/>
              <a:t>Create and test </a:t>
            </a:r>
            <a:r>
              <a:rPr lang="en-US" b="1" dirty="0">
                <a:latin typeface="Amazon Ember" panose="020B0603020204020204" pitchFamily="34" charset="0"/>
                <a:ea typeface="Amazon Ember" panose="020B0603020204020204" pitchFamily="34" charset="0"/>
                <a:cs typeface="Amazon Ember" panose="020B0603020204020204" pitchFamily="34" charset="0"/>
              </a:rPr>
              <a:t>automatic scaling </a:t>
            </a:r>
            <a:r>
              <a:rPr lang="en-US" dirty="0"/>
              <a:t>to verify that it is working.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34">
            <a:extLst>
              <a:ext uri="{FF2B5EF4-FFF2-40B4-BE49-F238E27FC236}">
                <a16:creationId xmlns:a16="http://schemas.microsoft.com/office/drawing/2014/main" id="{1FBEA41D-5C92-9C4C-9706-FD20E08643E0}"/>
              </a:ext>
            </a:extLst>
          </p:cNvPr>
          <p:cNvSpPr txBox="1">
            <a:spLocks noChangeAspect="1" noChangeArrowheads="1"/>
          </p:cNvSpPr>
          <p:nvPr/>
        </p:nvSpPr>
        <p:spPr bwMode="auto">
          <a:xfrm>
            <a:off x="1281712" y="2486476"/>
            <a:ext cx="1509713" cy="307777"/>
          </a:xfrm>
          <a:prstGeom prst="rect">
            <a:avLst/>
          </a:prstGeom>
          <a:noFill/>
          <a:ln w="9525">
            <a:noFill/>
            <a:miter lim="800000"/>
            <a:headEnd/>
            <a:tailEnd/>
          </a:ln>
        </p:spPr>
        <p:txBody>
          <a:bodyPr wrap="square">
            <a:spAutoFit/>
          </a:bodyPr>
          <a:lstStyle/>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14" name="Picture 13" descr="EC2-Instance.png">
            <a:extLst>
              <a:ext uri="{FF2B5EF4-FFF2-40B4-BE49-F238E27FC236}">
                <a16:creationId xmlns:a16="http://schemas.microsoft.com/office/drawing/2014/main" id="{8BDFD50C-ABF4-C84B-BF8A-CBAD01FA5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1657571"/>
            <a:ext cx="824912" cy="939043"/>
          </a:xfrm>
          <a:prstGeom prst="rect">
            <a:avLst/>
          </a:prstGeom>
        </p:spPr>
      </p:pic>
      <p:sp>
        <p:nvSpPr>
          <p:cNvPr id="15" name="TextBox 14">
            <a:extLst>
              <a:ext uri="{FF2B5EF4-FFF2-40B4-BE49-F238E27FC236}">
                <a16:creationId xmlns:a16="http://schemas.microsoft.com/office/drawing/2014/main" id="{AF893E21-2124-6649-9125-ABD3B3CA2279}"/>
              </a:ext>
            </a:extLst>
          </p:cNvPr>
          <p:cNvSpPr txBox="1"/>
          <p:nvPr/>
        </p:nvSpPr>
        <p:spPr>
          <a:xfrm>
            <a:off x="1426333" y="3500325"/>
            <a:ext cx="1220471" cy="215638"/>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17" name="Picture 16">
            <a:extLst>
              <a:ext uri="{FF2B5EF4-FFF2-40B4-BE49-F238E27FC236}">
                <a16:creationId xmlns:a16="http://schemas.microsoft.com/office/drawing/2014/main" id="{E332EFE6-CFF4-1B45-9354-300FCE582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761" y="2809977"/>
            <a:ext cx="633615" cy="658464"/>
          </a:xfrm>
          <a:prstGeom prst="rect">
            <a:avLst/>
          </a:prstGeom>
        </p:spPr>
      </p:pic>
      <p:sp>
        <p:nvSpPr>
          <p:cNvPr id="22" name="TextBox 21">
            <a:extLst>
              <a:ext uri="{FF2B5EF4-FFF2-40B4-BE49-F238E27FC236}">
                <a16:creationId xmlns:a16="http://schemas.microsoft.com/office/drawing/2014/main" id="{D6FACD02-10D3-2F47-9294-AF8DE1A907DC}"/>
              </a:ext>
            </a:extLst>
          </p:cNvPr>
          <p:cNvSpPr txBox="1"/>
          <p:nvPr/>
        </p:nvSpPr>
        <p:spPr>
          <a:xfrm>
            <a:off x="1456145" y="5975827"/>
            <a:ext cx="1160847" cy="260882"/>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Auto Scaling</a:t>
            </a:r>
          </a:p>
        </p:txBody>
      </p:sp>
      <p:pic>
        <p:nvPicPr>
          <p:cNvPr id="23" name="Picture 22">
            <a:extLst>
              <a:ext uri="{FF2B5EF4-FFF2-40B4-BE49-F238E27FC236}">
                <a16:creationId xmlns:a16="http://schemas.microsoft.com/office/drawing/2014/main" id="{4D8E3673-53B2-524C-95C7-A4DEA5B24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872" y="5282842"/>
            <a:ext cx="705393" cy="685800"/>
          </a:xfrm>
          <a:prstGeom prst="rect">
            <a:avLst/>
          </a:prstGeom>
        </p:spPr>
      </p:pic>
      <p:sp>
        <p:nvSpPr>
          <p:cNvPr id="24" name="TextBox 34">
            <a:extLst>
              <a:ext uri="{FF2B5EF4-FFF2-40B4-BE49-F238E27FC236}">
                <a16:creationId xmlns:a16="http://schemas.microsoft.com/office/drawing/2014/main" id="{BD73F9D0-9CFC-364F-9099-DCECF7A88F10}"/>
              </a:ext>
            </a:extLst>
          </p:cNvPr>
          <p:cNvSpPr txBox="1">
            <a:spLocks noChangeAspect="1" noChangeArrowheads="1"/>
          </p:cNvSpPr>
          <p:nvPr/>
        </p:nvSpPr>
        <p:spPr bwMode="auto">
          <a:xfrm>
            <a:off x="1304014" y="4883201"/>
            <a:ext cx="1509713" cy="3077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25" name="Picture 24" descr="EC2-Instance.png">
            <a:extLst>
              <a:ext uri="{FF2B5EF4-FFF2-40B4-BE49-F238E27FC236}">
                <a16:creationId xmlns:a16="http://schemas.microsoft.com/office/drawing/2014/main" id="{E5AC67E2-BEF5-9047-8B04-BAA58F91E8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3987390"/>
            <a:ext cx="824912" cy="939043"/>
          </a:xfrm>
          <a:prstGeom prst="rect">
            <a:avLst/>
          </a:prstGeom>
        </p:spPr>
      </p:pic>
      <p:grpSp>
        <p:nvGrpSpPr>
          <p:cNvPr id="26" name="Group 21">
            <a:extLst>
              <a:ext uri="{FF2B5EF4-FFF2-40B4-BE49-F238E27FC236}">
                <a16:creationId xmlns:a16="http://schemas.microsoft.com/office/drawing/2014/main" id="{782BF547-0681-0447-AD86-2F7372395B90}"/>
              </a:ext>
            </a:extLst>
          </p:cNvPr>
          <p:cNvGrpSpPr>
            <a:grpSpLocks noChangeAspect="1"/>
          </p:cNvGrpSpPr>
          <p:nvPr/>
        </p:nvGrpSpPr>
        <p:grpSpPr bwMode="auto">
          <a:xfrm>
            <a:off x="1579508" y="4009692"/>
            <a:ext cx="916234" cy="875872"/>
            <a:chOff x="488232" y="4783771"/>
            <a:chExt cx="2351013" cy="1733798"/>
          </a:xfrm>
        </p:grpSpPr>
        <p:sp>
          <p:nvSpPr>
            <p:cNvPr id="27" name="Rounded Rectangle 26">
              <a:extLst>
                <a:ext uri="{FF2B5EF4-FFF2-40B4-BE49-F238E27FC236}">
                  <a16:creationId xmlns:a16="http://schemas.microsoft.com/office/drawing/2014/main" id="{AE47E484-9D56-024A-8123-EB0E946D79EC}"/>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8" name="Rounded Rectangle 27">
              <a:extLst>
                <a:ext uri="{FF2B5EF4-FFF2-40B4-BE49-F238E27FC236}">
                  <a16:creationId xmlns:a16="http://schemas.microsoft.com/office/drawing/2014/main" id="{A9EB7EAC-BA8E-C249-BDDA-01ECC0A809F8}"/>
                </a:ext>
              </a:extLst>
            </p:cNvPr>
            <p:cNvSpPr/>
            <p:nvPr/>
          </p:nvSpPr>
          <p:spPr>
            <a:xfrm>
              <a:off x="488232"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30" name="TextBox 34">
            <a:extLst>
              <a:ext uri="{FF2B5EF4-FFF2-40B4-BE49-F238E27FC236}">
                <a16:creationId xmlns:a16="http://schemas.microsoft.com/office/drawing/2014/main" id="{09C2F4AF-EDB6-6F46-8891-F298ED059ACC}"/>
              </a:ext>
            </a:extLst>
          </p:cNvPr>
          <p:cNvSpPr txBox="1">
            <a:spLocks noChangeAspect="1" noChangeArrowheads="1"/>
          </p:cNvSpPr>
          <p:nvPr/>
        </p:nvSpPr>
        <p:spPr bwMode="auto">
          <a:xfrm>
            <a:off x="1557206" y="4213905"/>
            <a:ext cx="1005840" cy="2372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Web  Server</a:t>
            </a:r>
          </a:p>
        </p:txBody>
      </p:sp>
    </p:spTree>
    <p:custDataLst>
      <p:tags r:id="rId1"/>
    </p:custDataLst>
    <p:extLst>
      <p:ext uri="{BB962C8B-B14F-4D97-AF65-F5344CB8AC3E}">
        <p14:creationId xmlns:p14="http://schemas.microsoft.com/office/powerpoint/2010/main" val="11739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5: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pic>
        <p:nvPicPr>
          <p:cNvPr id="5" name="Picture 4">
            <a:extLst>
              <a:ext uri="{FF2B5EF4-FFF2-40B4-BE49-F238E27FC236}">
                <a16:creationId xmlns:a16="http://schemas.microsoft.com/office/drawing/2014/main" id="{29CCACC1-8AE4-2440-AE34-B4178A38BB8A}"/>
              </a:ext>
            </a:extLst>
          </p:cNvPr>
          <p:cNvPicPr>
            <a:picLocks noChangeAspect="1"/>
          </p:cNvPicPr>
          <p:nvPr/>
        </p:nvPicPr>
        <p:blipFill>
          <a:blip r:embed="rId5"/>
          <a:stretch>
            <a:fillRect/>
          </a:stretch>
        </p:blipFill>
        <p:spPr>
          <a:xfrm>
            <a:off x="1922665" y="1145827"/>
            <a:ext cx="8346670" cy="5306937"/>
          </a:xfrm>
          <a:prstGeom prst="rect">
            <a:avLst/>
          </a:prstGeom>
        </p:spPr>
      </p:pic>
    </p:spTree>
    <p:custDataLst>
      <p:tags r:id="rId1"/>
    </p:custDataLst>
    <p:extLst>
      <p:ext uri="{BB962C8B-B14F-4D97-AF65-F5344CB8AC3E}">
        <p14:creationId xmlns:p14="http://schemas.microsoft.com/office/powerpoint/2010/main" val="145533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2.0.5 Review:                                                      </a:t>
            </a:r>
          </a:p>
        </p:txBody>
      </p:sp>
      <p:sp>
        <p:nvSpPr>
          <p:cNvPr id="62" name="Subtitle 10"/>
          <p:cNvSpPr txBox="1">
            <a:spLocks/>
          </p:cNvSpPr>
          <p:nvPr/>
        </p:nvSpPr>
        <p:spPr>
          <a:xfrm>
            <a:off x="238539" y="1417752"/>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Introduced the Elastic Load Balancing </a:t>
            </a:r>
          </a:p>
          <a:p>
            <a:pPr marL="342900" indent="-342900">
              <a:lnSpc>
                <a:spcPct val="150000"/>
              </a:lnSpc>
              <a:buBlip>
                <a:blip r:embed="rId5"/>
              </a:buBlip>
            </a:pPr>
            <a:r>
              <a:rPr lang="en-US" sz="2000" dirty="0"/>
              <a:t>Reviewed  CloudWatch  features </a:t>
            </a:r>
          </a:p>
          <a:p>
            <a:pPr marL="342900" indent="-342900">
              <a:lnSpc>
                <a:spcPct val="150000"/>
              </a:lnSpc>
              <a:buBlip>
                <a:blip r:embed="rId5"/>
              </a:buBlip>
            </a:pPr>
            <a:r>
              <a:rPr lang="en-US" sz="2000" dirty="0"/>
              <a:t>Explained automatic scaling</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379043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58761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Module 3 – Cloud Security</a:t>
            </a:r>
            <a:br>
              <a:rPr lang="en-US" sz="3600" dirty="0"/>
            </a:br>
            <a:r>
              <a:rPr lang="en-US" sz="3600" dirty="0"/>
              <a:t>				</a:t>
            </a:r>
            <a:r>
              <a:rPr lang="en-US" sz="2400" dirty="0"/>
              <a:t>AWS Shared Responsibility Model							AWS Identity and Access Management (IAM)</a:t>
            </a:r>
            <a:br>
              <a:rPr lang="en-US" sz="2400" dirty="0"/>
            </a:br>
            <a:r>
              <a:rPr lang="en-US" sz="2400" dirty="0"/>
              <a:t>				AWS Trusted Advisor</a:t>
            </a:r>
            <a:br>
              <a:rPr lang="en-US" sz="2400" dirty="0"/>
            </a:br>
            <a:r>
              <a:rPr lang="en-US" sz="2400" dirty="0"/>
              <a:t>				AWS CloudTrail</a:t>
            </a:r>
            <a:br>
              <a:rPr lang="en-US" sz="2400" dirty="0"/>
            </a:br>
            <a:r>
              <a:rPr lang="en-US" sz="2400" dirty="0"/>
              <a:t>				AWS Config</a:t>
            </a:r>
            <a:br>
              <a:rPr lang="en-US" sz="2400" dirty="0"/>
            </a:br>
            <a:r>
              <a:rPr lang="en-US" sz="2400" dirty="0"/>
              <a:t>				AWS Day One Best Practices</a:t>
            </a:r>
            <a:br>
              <a:rPr lang="en-US" sz="2400" dirty="0"/>
            </a:br>
            <a:r>
              <a:rPr lang="en-US" sz="2400" dirty="0"/>
              <a:t>				AWS Security and Compliance</a:t>
            </a:r>
            <a:br>
              <a:rPr lang="en-US" sz="2400" dirty="0"/>
            </a:br>
            <a:r>
              <a:rPr lang="en-US" sz="2400" dirty="0"/>
              <a:t>				AWS Security Resources</a:t>
            </a:r>
            <a:br>
              <a:rPr lang="en-US" sz="2400" dirty="0"/>
            </a:br>
            <a:endParaRPr lang="en-US" sz="3600" dirty="0"/>
          </a:p>
        </p:txBody>
      </p:sp>
    </p:spTree>
    <p:extLst>
      <p:ext uri="{BB962C8B-B14F-4D97-AF65-F5344CB8AC3E}">
        <p14:creationId xmlns:p14="http://schemas.microsoft.com/office/powerpoint/2010/main" val="173203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8" y="2784054"/>
            <a:ext cx="11267441" cy="826291"/>
          </a:xfrm>
        </p:spPr>
        <p:txBody>
          <a:bodyPr>
            <a:noAutofit/>
          </a:bodyPr>
          <a:lstStyle/>
          <a:p>
            <a:r>
              <a:rPr lang="en-US" sz="4600" dirty="0"/>
              <a:t>Part 1: </a:t>
            </a:r>
            <a:br>
              <a:rPr lang="en-US" sz="4600" dirty="0"/>
            </a:br>
            <a:r>
              <a:rPr lang="en-US" sz="4600" dirty="0"/>
              <a:t>Elastic Load Balancing (ELB)</a:t>
            </a:r>
          </a:p>
        </p:txBody>
      </p:sp>
    </p:spTree>
    <p:custDataLst>
      <p:tags r:id="rId1"/>
    </p:custDataLst>
    <p:extLst>
      <p:ext uri="{BB962C8B-B14F-4D97-AF65-F5344CB8AC3E}">
        <p14:creationId xmlns:p14="http://schemas.microsoft.com/office/powerpoint/2010/main" val="80885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C’est</a:t>
            </a:r>
            <a:r>
              <a:rPr lang="en-US" dirty="0"/>
              <a:t> quoi un Load Balancer?</a:t>
            </a:r>
          </a:p>
        </p:txBody>
      </p:sp>
      <p:sp>
        <p:nvSpPr>
          <p:cNvPr id="3" name="Content Placeholder 2"/>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800" dirty="0"/>
              <a:t>Load Balancer </a:t>
            </a:r>
            <a:r>
              <a:rPr lang="fr-FR" sz="2800" dirty="0"/>
              <a:t>agit comme le « flic de la circulation »</a:t>
            </a:r>
            <a:r>
              <a:rPr lang="en-US" sz="2800" dirty="0"/>
              <a:t>.</a:t>
            </a:r>
          </a:p>
          <a:p>
            <a:pPr marL="457200" lvl="1" indent="-457200">
              <a:lnSpc>
                <a:spcPct val="100000"/>
              </a:lnSpc>
              <a:spcBef>
                <a:spcPts val="1000"/>
              </a:spcBef>
              <a:spcAft>
                <a:spcPts val="800"/>
              </a:spcAft>
            </a:pPr>
            <a:r>
              <a:rPr lang="fr-FR" sz="2800" dirty="0"/>
              <a:t>Distribue automatiquement le trafic applicatif entrant sur plusieurs cibles, telles que les instances Amazon Elastic Compute Cloud (EC2), les conteneurs et les adresses IP (Internet Protocol)</a:t>
            </a:r>
            <a:r>
              <a:rPr lang="en-US" sz="2800" dirty="0"/>
              <a:t>.</a:t>
            </a:r>
          </a:p>
        </p:txBody>
      </p:sp>
      <p:pic>
        <p:nvPicPr>
          <p:cNvPr id="5" name="Content Placeholder 5">
            <a:extLst>
              <a:ext uri="{FF2B5EF4-FFF2-40B4-BE49-F238E27FC236}">
                <a16:creationId xmlns:a16="http://schemas.microsoft.com/office/drawing/2014/main" id="{C7405C4B-419E-4D47-8147-3723BEEBB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842" y="3410860"/>
            <a:ext cx="6323939" cy="2772138"/>
          </a:xfrm>
          <a:prstGeom prst="rect">
            <a:avLst/>
          </a:prstGeom>
        </p:spPr>
      </p:pic>
      <p:pic>
        <p:nvPicPr>
          <p:cNvPr id="7" name="Picture 6">
            <a:extLst>
              <a:ext uri="{FF2B5EF4-FFF2-40B4-BE49-F238E27FC236}">
                <a16:creationId xmlns:a16="http://schemas.microsoft.com/office/drawing/2014/main" id="{BC7F4FA8-31F4-2D4B-919D-8DBE7F08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9449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a:t>
            </a:r>
            <a:r>
              <a:rPr lang="en-US" dirty="0" err="1"/>
              <a:t>d’Elastic</a:t>
            </a:r>
            <a:r>
              <a:rPr lang="en-US" dirty="0"/>
              <a:t> Load Balancers</a:t>
            </a:r>
          </a:p>
        </p:txBody>
      </p:sp>
      <p:graphicFrame>
        <p:nvGraphicFramePr>
          <p:cNvPr id="8" name="Content Placeholder 7"/>
          <p:cNvGraphicFramePr>
            <a:graphicFrameLocks noGrp="1"/>
          </p:cNvGraphicFramePr>
          <p:nvPr>
            <p:ph idx="13"/>
            <p:extLst>
              <p:ext uri="{D42A27DB-BD31-4B8C-83A1-F6EECF244321}">
                <p14:modId xmlns:p14="http://schemas.microsoft.com/office/powerpoint/2010/main" val="1393904724"/>
              </p:ext>
            </p:extLst>
          </p:nvPr>
        </p:nvGraphicFramePr>
        <p:xfrm>
          <a:off x="238125" y="1443038"/>
          <a:ext cx="11622570" cy="4895671"/>
        </p:xfrm>
        <a:graphic>
          <a:graphicData uri="http://schemas.openxmlformats.org/drawingml/2006/table">
            <a:tbl>
              <a:tblPr firstRow="1" bandRow="1">
                <a:tableStyleId>{5C22544A-7EE6-4342-B048-85BDC9FD1C3A}</a:tableStyleId>
              </a:tblPr>
              <a:tblGrid>
                <a:gridCol w="3874190">
                  <a:extLst>
                    <a:ext uri="{9D8B030D-6E8A-4147-A177-3AD203B41FA5}">
                      <a16:colId xmlns:a16="http://schemas.microsoft.com/office/drawing/2014/main" val="2610634710"/>
                    </a:ext>
                  </a:extLst>
                </a:gridCol>
                <a:gridCol w="3874190">
                  <a:extLst>
                    <a:ext uri="{9D8B030D-6E8A-4147-A177-3AD203B41FA5}">
                      <a16:colId xmlns:a16="http://schemas.microsoft.com/office/drawing/2014/main" val="3460232180"/>
                    </a:ext>
                  </a:extLst>
                </a:gridCol>
                <a:gridCol w="3874190">
                  <a:extLst>
                    <a:ext uri="{9D8B030D-6E8A-4147-A177-3AD203B41FA5}">
                      <a16:colId xmlns:a16="http://schemas.microsoft.com/office/drawing/2014/main" val="977724736"/>
                    </a:ext>
                  </a:extLst>
                </a:gridCol>
              </a:tblGrid>
              <a:tr h="602933">
                <a:tc>
                  <a:txBody>
                    <a:bodyPr/>
                    <a:lstStyle/>
                    <a:p>
                      <a:pPr algn="ctr"/>
                      <a:r>
                        <a:rPr lang="en-US" sz="2800" dirty="0"/>
                        <a:t>Application Load Balancer (ALB)</a:t>
                      </a:r>
                    </a:p>
                  </a:txBody>
                  <a:tcPr anchor="ctr"/>
                </a:tc>
                <a:tc>
                  <a:txBody>
                    <a:bodyPr/>
                    <a:lstStyle/>
                    <a:p>
                      <a:pPr algn="ctr"/>
                      <a:r>
                        <a:rPr lang="en-US" sz="2800" dirty="0"/>
                        <a:t>Network Load Balancer (NLB)</a:t>
                      </a:r>
                    </a:p>
                  </a:txBody>
                  <a:tcPr anchor="ctr"/>
                </a:tc>
                <a:tc>
                  <a:txBody>
                    <a:bodyPr/>
                    <a:lstStyle/>
                    <a:p>
                      <a:pPr algn="ctr"/>
                      <a:r>
                        <a:rPr lang="en-US" sz="2800" dirty="0"/>
                        <a:t>Classic Load Balancer (CLB)</a:t>
                      </a:r>
                    </a:p>
                  </a:txBody>
                  <a:tcPr anchor="ctr">
                    <a:solidFill>
                      <a:schemeClr val="bg2">
                        <a:lumMod val="50000"/>
                      </a:schemeClr>
                    </a:solidFill>
                  </a:tcPr>
                </a:tc>
                <a:extLst>
                  <a:ext uri="{0D108BD9-81ED-4DB2-BD59-A6C34878D82A}">
                    <a16:rowId xmlns:a16="http://schemas.microsoft.com/office/drawing/2014/main" val="994916850"/>
                  </a:ext>
                </a:extLst>
              </a:tr>
              <a:tr h="1539057">
                <a:tc>
                  <a:txBody>
                    <a:bodyPr/>
                    <a:lstStyle/>
                    <a:p>
                      <a:pPr algn="ctr"/>
                      <a:endParaRPr lang="en-US" dirty="0"/>
                    </a:p>
                  </a:txBody>
                  <a:tcPr anchor="ctr"/>
                </a:tc>
                <a:tc>
                  <a:txBody>
                    <a:bodyPr/>
                    <a:lstStyle/>
                    <a:p>
                      <a:pPr algn="ctr"/>
                      <a:endParaRPr lang="en-US" dirty="0"/>
                    </a:p>
                  </a:txBody>
                  <a:tcPr anchor="ctr"/>
                </a:tc>
                <a:tc>
                  <a:txBody>
                    <a:bodyPr/>
                    <a:lstStyle/>
                    <a:p>
                      <a:pPr algn="ctr"/>
                      <a:r>
                        <a:rPr lang="fr-FR" sz="2000" dirty="0"/>
                        <a:t>LA GÉNÉRATION PRÉCÉDENTE</a:t>
                      </a:r>
                    </a:p>
                    <a:p>
                      <a:pPr algn="ctr"/>
                      <a:r>
                        <a:rPr lang="fr-FR" sz="2000" dirty="0"/>
                        <a:t>pour HTTP, HTTPS et TCP</a:t>
                      </a:r>
                      <a:endParaRPr lang="en-US" sz="2000" dirty="0"/>
                    </a:p>
                  </a:txBody>
                  <a:tcPr anchor="ctr">
                    <a:solidFill>
                      <a:schemeClr val="bg2"/>
                    </a:solidFill>
                  </a:tcPr>
                </a:tc>
                <a:extLst>
                  <a:ext uri="{0D108BD9-81ED-4DB2-BD59-A6C34878D82A}">
                    <a16:rowId xmlns:a16="http://schemas.microsoft.com/office/drawing/2014/main" val="697511228"/>
                  </a:ext>
                </a:extLst>
              </a:tr>
              <a:tr h="2411734">
                <a:tc>
                  <a:txBody>
                    <a:bodyPr/>
                    <a:lstStyle/>
                    <a:p>
                      <a:pPr marL="285750" indent="-285750" algn="l">
                        <a:buFont typeface="Arial" panose="020B0604020202020204" pitchFamily="34" charset="0"/>
                        <a:buChar char="•"/>
                      </a:pPr>
                      <a:r>
                        <a:rPr lang="en-US" sz="2000" dirty="0"/>
                        <a:t>Gestion flexible des applications</a:t>
                      </a:r>
                    </a:p>
                    <a:p>
                      <a:pPr marL="285750" indent="-285750" algn="l">
                        <a:buFont typeface="Arial" panose="020B0604020202020204" pitchFamily="34" charset="0"/>
                        <a:buChar char="•"/>
                      </a:pPr>
                      <a:r>
                        <a:rPr lang="fr-FR" sz="2000" dirty="0"/>
                        <a:t>Équilibrage de charge avancé du trafic HTTP et HTTPS</a:t>
                      </a:r>
                    </a:p>
                    <a:p>
                      <a:pPr marL="285750" indent="-285750" algn="l">
                        <a:buFont typeface="Arial" panose="020B0604020202020204" pitchFamily="34" charset="0"/>
                        <a:buChar char="•"/>
                      </a:pPr>
                      <a:r>
                        <a:rPr lang="fr-FR" sz="2000" dirty="0"/>
                        <a:t>Fonctionne au niveau de la demande (Couche 7)</a:t>
                      </a:r>
                      <a:endParaRPr lang="en-US" sz="2000" dirty="0"/>
                    </a:p>
                  </a:txBody>
                  <a:tcPr anchor="ctr"/>
                </a:tc>
                <a:tc>
                  <a:txBody>
                    <a:bodyPr/>
                    <a:lstStyle/>
                    <a:p>
                      <a:pPr marL="285750" indent="-285750" algn="l">
                        <a:buFont typeface="Arial" panose="020B0604020202020204" pitchFamily="34" charset="0"/>
                        <a:buChar char="•"/>
                      </a:pPr>
                      <a:r>
                        <a:rPr lang="fr-FR" sz="2000" dirty="0"/>
                        <a:t>Performances extrêmes et IP statique pour votre application</a:t>
                      </a:r>
                    </a:p>
                    <a:p>
                      <a:pPr marL="285750" indent="-285750" algn="l">
                        <a:buFont typeface="Arial" panose="020B0604020202020204" pitchFamily="34" charset="0"/>
                        <a:buChar char="•"/>
                      </a:pPr>
                      <a:r>
                        <a:rPr lang="fr-FR" sz="2000" dirty="0"/>
                        <a:t>Équilibrage de charge du trafic TCP</a:t>
                      </a:r>
                    </a:p>
                    <a:p>
                      <a:pPr marL="285750" indent="-285750" algn="l">
                        <a:buFont typeface="Arial" panose="020B0604020202020204" pitchFamily="34" charset="0"/>
                        <a:buChar char="•"/>
                      </a:pPr>
                      <a:r>
                        <a:rPr lang="fr-FR" sz="2000" baseline="0" dirty="0"/>
                        <a:t>Fonctionne au niveau de la connexion (Couche 4)</a:t>
                      </a:r>
                      <a:endParaRPr lang="en-US" sz="2000" dirty="0"/>
                    </a:p>
                  </a:txBody>
                  <a:tcPr anchor="ctr"/>
                </a:tc>
                <a:tc>
                  <a:txBody>
                    <a:bodyPr/>
                    <a:lstStyle/>
                    <a:p>
                      <a:pPr marL="285750" indent="-285750" algn="l">
                        <a:buFont typeface="Arial" panose="020B0604020202020204" pitchFamily="34" charset="0"/>
                        <a:buChar char="•"/>
                      </a:pPr>
                      <a:r>
                        <a:rPr lang="fr-FR" sz="2000" dirty="0"/>
                        <a:t>Application existante qui a été créée au sein du réseau Amazon EC2-Classic</a:t>
                      </a:r>
                    </a:p>
                    <a:p>
                      <a:pPr marL="285750" indent="-285750" algn="l">
                        <a:buFont typeface="Arial" panose="020B0604020202020204" pitchFamily="34" charset="0"/>
                        <a:buChar char="•"/>
                      </a:pPr>
                      <a:r>
                        <a:rPr lang="fr-FR" sz="2000" baseline="0" dirty="0"/>
                        <a:t>Fonctionne à la fois au niveau de la demande et au niveau de la connexion</a:t>
                      </a:r>
                      <a:endParaRPr lang="en-US" sz="2000" dirty="0"/>
                    </a:p>
                  </a:txBody>
                  <a:tcPr anchor="ctr">
                    <a:solidFill>
                      <a:schemeClr val="bg2"/>
                    </a:solidFill>
                  </a:tcPr>
                </a:tc>
                <a:extLst>
                  <a:ext uri="{0D108BD9-81ED-4DB2-BD59-A6C34878D82A}">
                    <a16:rowId xmlns:a16="http://schemas.microsoft.com/office/drawing/2014/main" val="1643805430"/>
                  </a:ext>
                </a:extLst>
              </a:tr>
            </a:tbl>
          </a:graphicData>
        </a:graphic>
      </p:graphicFrame>
      <p:sp>
        <p:nvSpPr>
          <p:cNvPr id="9" name="Flowchart: Connector 8"/>
          <p:cNvSpPr/>
          <p:nvPr/>
        </p:nvSpPr>
        <p:spPr>
          <a:xfrm>
            <a:off x="1314967" y="2408529"/>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a:t>
            </a:r>
            <a:br>
              <a:rPr lang="en-US" dirty="0">
                <a:solidFill>
                  <a:schemeClr val="tx1"/>
                </a:solidFill>
              </a:rPr>
            </a:br>
            <a:r>
              <a:rPr lang="en-US" dirty="0">
                <a:solidFill>
                  <a:schemeClr val="tx1"/>
                </a:solidFill>
              </a:rPr>
              <a:t>HTTPS</a:t>
            </a:r>
            <a:endParaRPr lang="en-US" dirty="0"/>
          </a:p>
        </p:txBody>
      </p:sp>
      <p:sp>
        <p:nvSpPr>
          <p:cNvPr id="10" name="Flowchart: Connector 9"/>
          <p:cNvSpPr/>
          <p:nvPr/>
        </p:nvSpPr>
        <p:spPr>
          <a:xfrm>
            <a:off x="5360296" y="2408528"/>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TCP</a:t>
            </a:r>
            <a:r>
              <a:rPr lang="en-US" dirty="0"/>
              <a:t>T</a:t>
            </a:r>
          </a:p>
        </p:txBody>
      </p:sp>
      <p:pic>
        <p:nvPicPr>
          <p:cNvPr id="6" name="Picture 5">
            <a:extLst>
              <a:ext uri="{FF2B5EF4-FFF2-40B4-BE49-F238E27FC236}">
                <a16:creationId xmlns:a16="http://schemas.microsoft.com/office/drawing/2014/main" id="{D6DEC250-70BA-3E44-BC1F-BB4DCD63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
        <p:nvSpPr>
          <p:cNvPr id="3" name="Rectangle 2"/>
          <p:cNvSpPr/>
          <p:nvPr/>
        </p:nvSpPr>
        <p:spPr>
          <a:xfrm>
            <a:off x="8454344" y="6433833"/>
            <a:ext cx="3103478" cy="307777"/>
          </a:xfrm>
          <a:prstGeom prst="rect">
            <a:avLst/>
          </a:prstGeom>
        </p:spPr>
        <p:txBody>
          <a:bodyPr wrap="none">
            <a:spAutoFit/>
          </a:bodyPr>
          <a:lstStyle/>
          <a:p>
            <a:r>
              <a:rPr lang="en-US" sz="1400" dirty="0"/>
              <a:t>Transmission Control Protocol (TCP)</a:t>
            </a:r>
          </a:p>
        </p:txBody>
      </p:sp>
    </p:spTree>
    <p:extLst>
      <p:ext uri="{BB962C8B-B14F-4D97-AF65-F5344CB8AC3E}">
        <p14:creationId xmlns:p14="http://schemas.microsoft.com/office/powerpoint/2010/main" val="142082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 </a:t>
            </a:r>
            <a:r>
              <a:rPr lang="en-US" dirty="0" err="1"/>
              <a:t>d'utilisation</a:t>
            </a:r>
            <a:r>
              <a:rPr lang="en-US" dirty="0"/>
              <a:t> ELB</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20700" y="4424146"/>
            <a:ext cx="2339163" cy="830997"/>
          </a:xfrm>
          <a:prstGeom prst="rect">
            <a:avLst/>
          </a:prstGeom>
          <a:noFill/>
        </p:spPr>
        <p:txBody>
          <a:bodyPr wrap="square" rtlCol="0">
            <a:spAutoFit/>
          </a:bodyPr>
          <a:lstStyle/>
          <a:p>
            <a:pPr algn="ctr"/>
            <a:r>
              <a:rPr lang="fr-FR" sz="2400" dirty="0">
                <a:latin typeface="Amazon Ember" panose="020B0603020204020204" pitchFamily="34" charset="0"/>
                <a:ea typeface="Amazon Ember" panose="020B0603020204020204" pitchFamily="34" charset="0"/>
                <a:cs typeface="Amazon Ember" panose="020B0603020204020204" pitchFamily="34" charset="0"/>
              </a:rPr>
              <a:t>Accès via un point unique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A61608D-B64A-DF43-9FE0-D7AB8068CC30}"/>
              </a:ext>
            </a:extLst>
          </p:cNvPr>
          <p:cNvSpPr txBox="1"/>
          <p:nvPr/>
        </p:nvSpPr>
        <p:spPr>
          <a:xfrm>
            <a:off x="3543718" y="4427351"/>
            <a:ext cx="2304192" cy="1200329"/>
          </a:xfrm>
          <a:prstGeom prst="rect">
            <a:avLst/>
          </a:prstGeom>
          <a:noFill/>
        </p:spPr>
        <p:txBody>
          <a:bodyPr wrap="square" rtlCol="0">
            <a:spAutoFit/>
          </a:bodyPr>
          <a:lstStyle/>
          <a:p>
            <a:pPr algn="ctr"/>
            <a:r>
              <a:rPr lang="en-US" sz="2400" dirty="0" err="1">
                <a:latin typeface="Amazon Ember" panose="020B0603020204020204" pitchFamily="34" charset="0"/>
                <a:ea typeface="Amazon Ember" panose="020B0603020204020204" pitchFamily="34" charset="0"/>
                <a:cs typeface="Amazon Ember" panose="020B0603020204020204" pitchFamily="34" charset="0"/>
              </a:rPr>
              <a:t>Découpler</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err="1">
                <a:latin typeface="Amazon Ember" panose="020B0603020204020204" pitchFamily="34" charset="0"/>
                <a:ea typeface="Amazon Ember" panose="020B0603020204020204" pitchFamily="34" charset="0"/>
                <a:cs typeface="Amazon Ember" panose="020B0603020204020204" pitchFamily="34" charset="0"/>
              </a:rPr>
              <a:t>l'environnement</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err="1">
                <a:latin typeface="Amazon Ember" panose="020B0603020204020204" pitchFamily="34" charset="0"/>
                <a:ea typeface="Amazon Ember" panose="020B0603020204020204" pitchFamily="34" charset="0"/>
                <a:cs typeface="Amazon Ember" panose="020B0603020204020204" pitchFamily="34" charset="0"/>
              </a:rPr>
              <a:t>d'application</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2BDFD8B-FFEE-0341-B5C2-A43D95F3BC1C}"/>
              </a:ext>
            </a:extLst>
          </p:cNvPr>
          <p:cNvSpPr txBox="1"/>
          <p:nvPr/>
        </p:nvSpPr>
        <p:spPr>
          <a:xfrm>
            <a:off x="6648732" y="4325090"/>
            <a:ext cx="2304192" cy="1938992"/>
          </a:xfrm>
          <a:prstGeom prst="rect">
            <a:avLst/>
          </a:prstGeom>
          <a:noFill/>
        </p:spPr>
        <p:txBody>
          <a:bodyPr wrap="square" rtlCol="0">
            <a:spAutoFit/>
          </a:bodyPr>
          <a:lstStyle/>
          <a:p>
            <a:pPr algn="ctr"/>
            <a:r>
              <a:rPr lang="fr-FR" sz="2400" dirty="0">
                <a:latin typeface="Amazon Ember" panose="020B0603020204020204" pitchFamily="34" charset="0"/>
                <a:ea typeface="Amazon Ember" panose="020B0603020204020204" pitchFamily="34" charset="0"/>
                <a:cs typeface="Amazon Ember" panose="020B0603020204020204" pitchFamily="34" charset="0"/>
              </a:rPr>
              <a:t>Fournir une haute disponibilité et une tolérance aux pannes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A3F0F3E0-A9D3-664A-901B-C20AF5D2A111}"/>
              </a:ext>
            </a:extLst>
          </p:cNvPr>
          <p:cNvSpPr txBox="1"/>
          <p:nvPr/>
        </p:nvSpPr>
        <p:spPr>
          <a:xfrm>
            <a:off x="9533701" y="4325090"/>
            <a:ext cx="1926423"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Augmenter </a:t>
            </a:r>
            <a:r>
              <a:rPr lang="en-US" sz="2400" dirty="0" err="1">
                <a:latin typeface="Amazon Ember" panose="020B0603020204020204" pitchFamily="34" charset="0"/>
                <a:ea typeface="Amazon Ember" panose="020B0603020204020204" pitchFamily="34" charset="0"/>
                <a:cs typeface="Amazon Ember" panose="020B0603020204020204" pitchFamily="34" charset="0"/>
              </a:rPr>
              <a:t>l'élasticité</a:t>
            </a:r>
            <a:r>
              <a:rPr lang="en-US" sz="2400" dirty="0">
                <a:latin typeface="Amazon Ember" panose="020B0603020204020204" pitchFamily="34" charset="0"/>
                <a:ea typeface="Amazon Ember" panose="020B0603020204020204" pitchFamily="34" charset="0"/>
                <a:cs typeface="Amazon Ember" panose="020B0603020204020204" pitchFamily="34" charset="0"/>
              </a:rPr>
              <a:t> et </a:t>
            </a:r>
            <a:r>
              <a:rPr lang="en-US" sz="2400" dirty="0" err="1">
                <a:latin typeface="Amazon Ember" panose="020B0603020204020204" pitchFamily="34" charset="0"/>
                <a:ea typeface="Amazon Ember" panose="020B0603020204020204" pitchFamily="34" charset="0"/>
                <a:cs typeface="Amazon Ember" panose="020B0603020204020204" pitchFamily="34" charset="0"/>
              </a:rPr>
              <a:t>l'évolutivité</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C6685F3D-AD7A-1B4C-8664-7C4A80BF6EE6}"/>
              </a:ext>
            </a:extLst>
          </p:cNvPr>
          <p:cNvPicPr>
            <a:picLocks noChangeAspect="1"/>
          </p:cNvPicPr>
          <p:nvPr/>
        </p:nvPicPr>
        <p:blipFill>
          <a:blip r:embed="rId4"/>
          <a:stretch>
            <a:fillRect/>
          </a:stretch>
        </p:blipFill>
        <p:spPr>
          <a:xfrm>
            <a:off x="520700" y="1937490"/>
            <a:ext cx="11150600" cy="2387600"/>
          </a:xfrm>
          <a:prstGeom prst="rect">
            <a:avLst/>
          </a:prstGeom>
        </p:spPr>
      </p:pic>
      <p:pic>
        <p:nvPicPr>
          <p:cNvPr id="18" name="Picture 17">
            <a:extLst>
              <a:ext uri="{FF2B5EF4-FFF2-40B4-BE49-F238E27FC236}">
                <a16:creationId xmlns:a16="http://schemas.microsoft.com/office/drawing/2014/main" id="{E164F03B-144C-AC4A-83A1-DDA47443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29128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Cas d'utilisation de l'équilibreur de charge classique</a:t>
            </a:r>
            <a:endParaRPr lang="en-US" dirty="0"/>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fr-FR" sz="2600" dirty="0"/>
              <a:t>Accéder aux serveurs via un point unique</a:t>
            </a:r>
            <a:endParaRPr lang="en-US" sz="2600" dirty="0"/>
          </a:p>
          <a:p>
            <a:pPr marL="457200" lvl="1" indent="-457200">
              <a:lnSpc>
                <a:spcPct val="100000"/>
              </a:lnSpc>
              <a:spcBef>
                <a:spcPts val="1000"/>
              </a:spcBef>
              <a:spcAft>
                <a:spcPts val="800"/>
              </a:spcAft>
            </a:pPr>
            <a:r>
              <a:rPr lang="en-US" sz="2600" dirty="0" err="1"/>
              <a:t>Découpler</a:t>
            </a:r>
            <a:r>
              <a:rPr lang="en-US" sz="2600" dirty="0"/>
              <a:t> </a:t>
            </a:r>
            <a:r>
              <a:rPr lang="en-US" sz="2600" dirty="0" err="1"/>
              <a:t>l'environnement</a:t>
            </a:r>
            <a:r>
              <a:rPr lang="en-US" sz="2600" dirty="0"/>
              <a:t> applicative</a:t>
            </a:r>
          </a:p>
          <a:p>
            <a:pPr marL="457200" lvl="1" indent="-457200">
              <a:lnSpc>
                <a:spcPct val="100000"/>
              </a:lnSpc>
              <a:spcBef>
                <a:spcPts val="1000"/>
              </a:spcBef>
              <a:spcAft>
                <a:spcPts val="800"/>
              </a:spcAft>
            </a:pPr>
            <a:r>
              <a:rPr lang="fr-FR" sz="2600" dirty="0"/>
              <a:t>Fournir une haute disponibilité et une tolérance aux pannes</a:t>
            </a:r>
          </a:p>
          <a:p>
            <a:pPr marL="457200" lvl="1" indent="-457200">
              <a:lnSpc>
                <a:spcPct val="100000"/>
              </a:lnSpc>
              <a:spcBef>
                <a:spcPts val="1000"/>
              </a:spcBef>
              <a:spcAft>
                <a:spcPts val="800"/>
              </a:spcAft>
            </a:pPr>
            <a:r>
              <a:rPr lang="en-US" sz="2600" dirty="0"/>
              <a:t>Augmenter </a:t>
            </a:r>
            <a:r>
              <a:rPr lang="en-US" sz="2600" dirty="0" err="1"/>
              <a:t>l'élasticité</a:t>
            </a:r>
            <a:r>
              <a:rPr lang="en-US" sz="2600" dirty="0"/>
              <a:t> et </a:t>
            </a:r>
            <a:r>
              <a:rPr lang="en-US" sz="2600" dirty="0" err="1"/>
              <a:t>l'évolutivité</a:t>
            </a:r>
            <a:endParaRPr lang="en-US" sz="2600" dirty="0"/>
          </a:p>
        </p:txBody>
      </p:sp>
      <p:pic>
        <p:nvPicPr>
          <p:cNvPr id="4" name="Picture 3">
            <a:extLst>
              <a:ext uri="{FF2B5EF4-FFF2-40B4-BE49-F238E27FC236}">
                <a16:creationId xmlns:a16="http://schemas.microsoft.com/office/drawing/2014/main" id="{675E7073-53ED-BB4B-A7FE-928DF2405D6E}"/>
              </a:ext>
            </a:extLst>
          </p:cNvPr>
          <p:cNvPicPr>
            <a:picLocks noChangeAspect="1"/>
          </p:cNvPicPr>
          <p:nvPr/>
        </p:nvPicPr>
        <p:blipFill>
          <a:blip r:embed="rId4"/>
          <a:stretch>
            <a:fillRect/>
          </a:stretch>
        </p:blipFill>
        <p:spPr>
          <a:xfrm>
            <a:off x="6555193" y="3219114"/>
            <a:ext cx="5300339" cy="3638886"/>
          </a:xfrm>
          <a:prstGeom prst="rect">
            <a:avLst/>
          </a:prstGeom>
        </p:spPr>
      </p:pic>
    </p:spTree>
    <p:extLst>
      <p:ext uri="{BB962C8B-B14F-4D97-AF65-F5344CB8AC3E}">
        <p14:creationId xmlns:p14="http://schemas.microsoft.com/office/powerpoint/2010/main" val="153210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Features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5318768" y="1429403"/>
            <a:ext cx="6836656" cy="1324160"/>
          </a:xfrm>
        </p:spPr>
        <p:txBody>
          <a:bodyPr>
            <a:noAutofit/>
          </a:bodyPr>
          <a:lstStyle/>
          <a:p>
            <a:pPr marL="457200" lvl="1" indent="-457200">
              <a:lnSpc>
                <a:spcPct val="100000"/>
              </a:lnSpc>
              <a:spcBef>
                <a:spcPts val="1000"/>
              </a:spcBef>
              <a:spcAft>
                <a:spcPts val="800"/>
              </a:spcAft>
            </a:pPr>
            <a:r>
              <a:rPr lang="fr-FR" sz="2800" dirty="0"/>
              <a:t>Routage basé sur le chemin et l'hôte</a:t>
            </a:r>
          </a:p>
          <a:p>
            <a:pPr marL="457200" lvl="1" indent="-457200">
              <a:lnSpc>
                <a:spcPct val="100000"/>
              </a:lnSpc>
              <a:spcBef>
                <a:spcPts val="1000"/>
              </a:spcBef>
              <a:spcAft>
                <a:spcPts val="800"/>
              </a:spcAft>
            </a:pPr>
            <a:r>
              <a:rPr lang="fr-FR" sz="2800" dirty="0"/>
              <a:t>Prise en charge IPv6 native</a:t>
            </a:r>
          </a:p>
          <a:p>
            <a:pPr marL="457200" lvl="1" indent="-457200">
              <a:lnSpc>
                <a:spcPct val="100000"/>
              </a:lnSpc>
              <a:spcBef>
                <a:spcPts val="1000"/>
              </a:spcBef>
              <a:spcAft>
                <a:spcPts val="800"/>
              </a:spcAft>
            </a:pPr>
            <a:r>
              <a:rPr lang="en-US" sz="2800" dirty="0"/>
              <a:t>Ports </a:t>
            </a:r>
            <a:r>
              <a:rPr lang="en-US" sz="2800" dirty="0" err="1"/>
              <a:t>dynamiques</a:t>
            </a:r>
            <a:endParaRPr lang="en-US" sz="2800" dirty="0"/>
          </a:p>
          <a:p>
            <a:pPr marL="457200" lvl="1" indent="-457200">
              <a:lnSpc>
                <a:spcPct val="100000"/>
              </a:lnSpc>
              <a:spcBef>
                <a:spcPts val="1000"/>
              </a:spcBef>
              <a:spcAft>
                <a:spcPts val="800"/>
              </a:spcAft>
            </a:pPr>
            <a:r>
              <a:rPr lang="fr-FR" sz="2800" dirty="0"/>
              <a:t>Protocoles de demande supplémentaires pris en charge</a:t>
            </a:r>
          </a:p>
          <a:p>
            <a:pPr marL="457200" lvl="1" indent="-457200">
              <a:lnSpc>
                <a:spcPct val="100000"/>
              </a:lnSpc>
              <a:spcBef>
                <a:spcPts val="1000"/>
              </a:spcBef>
              <a:spcAft>
                <a:spcPts val="800"/>
              </a:spcAft>
            </a:pPr>
            <a:r>
              <a:rPr lang="fr-FR" sz="2800" dirty="0"/>
              <a:t>Protection contre la suppression et suivi des demandes</a:t>
            </a:r>
          </a:p>
          <a:p>
            <a:pPr marL="457200" lvl="1" indent="-457200">
              <a:lnSpc>
                <a:spcPct val="100000"/>
              </a:lnSpc>
              <a:spcBef>
                <a:spcPts val="1000"/>
              </a:spcBef>
              <a:spcAft>
                <a:spcPts val="800"/>
              </a:spcAft>
            </a:pPr>
            <a:r>
              <a:rPr lang="fr-FR" sz="2800" dirty="0"/>
              <a:t>Métriques et journaux d'accès améliorés</a:t>
            </a:r>
          </a:p>
          <a:p>
            <a:pPr marL="457200" lvl="1" indent="-457200">
              <a:lnSpc>
                <a:spcPct val="100000"/>
              </a:lnSpc>
              <a:spcBef>
                <a:spcPts val="1000"/>
              </a:spcBef>
              <a:spcAft>
                <a:spcPts val="800"/>
              </a:spcAft>
            </a:pPr>
            <a:r>
              <a:rPr lang="fr-FR" sz="2800" dirty="0"/>
              <a:t>Des bilans de santé ciblés</a:t>
            </a:r>
            <a:endParaRPr lang="en-US" sz="2800" dirty="0"/>
          </a:p>
        </p:txBody>
      </p:sp>
      <p:pic>
        <p:nvPicPr>
          <p:cNvPr id="6" name="Picture 5">
            <a:extLst>
              <a:ext uri="{FF2B5EF4-FFF2-40B4-BE49-F238E27FC236}">
                <a16:creationId xmlns:a16="http://schemas.microsoft.com/office/drawing/2014/main" id="{D51075D2-B6AC-234F-8F7A-A4D87BE64648}"/>
              </a:ext>
            </a:extLst>
          </p:cNvPr>
          <p:cNvPicPr>
            <a:picLocks noChangeAspect="1"/>
          </p:cNvPicPr>
          <p:nvPr/>
        </p:nvPicPr>
        <p:blipFill>
          <a:blip r:embed="rId4"/>
          <a:stretch>
            <a:fillRect/>
          </a:stretch>
        </p:blipFill>
        <p:spPr>
          <a:xfrm>
            <a:off x="310378" y="1850582"/>
            <a:ext cx="5044966" cy="3635818"/>
          </a:xfrm>
          <a:prstGeom prst="rect">
            <a:avLst/>
          </a:prstGeom>
        </p:spPr>
      </p:pic>
    </p:spTree>
    <p:extLst>
      <p:ext uri="{BB962C8B-B14F-4D97-AF65-F5344CB8AC3E}">
        <p14:creationId xmlns:p14="http://schemas.microsoft.com/office/powerpoint/2010/main" val="1514627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14373</TotalTime>
  <Words>5510</Words>
  <Application>Microsoft Office PowerPoint</Application>
  <PresentationFormat>Grand écran</PresentationFormat>
  <Paragraphs>383</Paragraphs>
  <Slides>37</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37</vt:i4>
      </vt:variant>
    </vt:vector>
  </HeadingPairs>
  <TitlesOfParts>
    <vt:vector size="45" baseType="lpstr">
      <vt:lpstr>Amazon Ember</vt:lpstr>
      <vt:lpstr>Amazon Ember Light</vt:lpstr>
      <vt:lpstr>Amazon Ember Medium</vt:lpstr>
      <vt:lpstr>Arial</vt:lpstr>
      <vt:lpstr>Calibri</vt:lpstr>
      <vt:lpstr>Helvetica Neue</vt:lpstr>
      <vt:lpstr>Helvetica Neue LT Std 65 Medium</vt:lpstr>
      <vt:lpstr>Office Theme</vt:lpstr>
      <vt:lpstr>Module 2, Section 5:                        AWS Core Services – Elastic Load Balancing Amazon CloudWatch Auto Scaling</vt:lpstr>
      <vt:lpstr>Contenu du module</vt:lpstr>
      <vt:lpstr>Objectifs du module</vt:lpstr>
      <vt:lpstr>Part 1:  Elastic Load Balancing (ELB)</vt:lpstr>
      <vt:lpstr>C’est quoi un Load Balancer?</vt:lpstr>
      <vt:lpstr>Types d’Elastic Load Balancers</vt:lpstr>
      <vt:lpstr>Cas d'utilisation ELB</vt:lpstr>
      <vt:lpstr>Cas d'utilisation de l'équilibreur de charge classique</vt:lpstr>
      <vt:lpstr>Application Load Balancer Features</vt:lpstr>
      <vt:lpstr>Application Load Balancer Use Cases</vt:lpstr>
      <vt:lpstr> Cas d'utilisation de l'équilibreur de charge d'application</vt:lpstr>
      <vt:lpstr>Cas d'utilisation de l'équilibreur de charge réseau</vt:lpstr>
      <vt:lpstr>Load Balancer Monitoring</vt:lpstr>
      <vt:lpstr>In Review</vt:lpstr>
      <vt:lpstr>Part 2: Amazon CloudWatch</vt:lpstr>
      <vt:lpstr>Exploiter les informations pour optimiser</vt:lpstr>
      <vt:lpstr>Surveillance des performances des ressources</vt:lpstr>
      <vt:lpstr>Qu'est-ce qu'Amazon CloudWatch ?</vt:lpstr>
      <vt:lpstr>Amazon CloudWatch Terms</vt:lpstr>
      <vt:lpstr>Amazon CloudWatch Alarm Examples</vt:lpstr>
      <vt:lpstr>Amazon CloudWatch Actions</vt:lpstr>
      <vt:lpstr>In Review</vt:lpstr>
      <vt:lpstr>Part 3: Scaling</vt:lpstr>
      <vt:lpstr>Qu'est-ce que le Scaling (mise à l'échelle)?</vt:lpstr>
      <vt:lpstr>Scaling Out et Scaling In</vt:lpstr>
      <vt:lpstr>Scaling</vt:lpstr>
      <vt:lpstr>Capacity Management</vt:lpstr>
      <vt:lpstr>Automatic Scaling Components</vt:lpstr>
      <vt:lpstr>Dynamic Auto Scaling</vt:lpstr>
      <vt:lpstr>Resumé</vt:lpstr>
      <vt:lpstr>Module 2, Section 5, Lab 5:  Scale and Load Balance your Architecture</vt:lpstr>
      <vt:lpstr>Lab 5: Scenario</vt:lpstr>
      <vt:lpstr>Lab 5: Tasks</vt:lpstr>
      <vt:lpstr>Lab 5: Final Product</vt:lpstr>
      <vt:lpstr>Module 2.0.5 Review:                                                      </vt:lpstr>
      <vt:lpstr>Up Next: Module 3 – Cloud Security     AWS Shared Responsibility Model       AWS Identity and Access Management (IAM)     AWS Trusted Advisor     AWS CloudTrail     AWS Config     AWS Day One Best Practices     AWS Security and Compliance     AWS Security Resources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Frazer Sado</cp:lastModifiedBy>
  <cp:revision>255</cp:revision>
  <cp:lastPrinted>2017-08-03T20:30:13Z</cp:lastPrinted>
  <dcterms:created xsi:type="dcterms:W3CDTF">2017-05-11T23:06:57Z</dcterms:created>
  <dcterms:modified xsi:type="dcterms:W3CDTF">2021-09-05T15:58:11Z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3DD21D3D-4556-47C1-A268-153FA0934976</vt:lpwstr>
  </property>
  <property fmtid="{D5CDD505-2E9C-101B-9397-08002B2CF9AE}" pid="3" name="ArticulatePath">
    <vt:lpwstr>25P-Balancing_Scaling_Monitoring</vt:lpwstr>
  </property>
</Properties>
</file>